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264" r:id="rId4"/>
    <p:sldId id="257" r:id="rId6"/>
    <p:sldId id="258" r:id="rId7"/>
    <p:sldId id="259" r:id="rId8"/>
    <p:sldId id="260" r:id="rId9"/>
    <p:sldId id="261" r:id="rId10"/>
    <p:sldId id="262" r:id="rId11"/>
    <p:sldId id="263"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3"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6" Type="http://schemas.openxmlformats.org/officeDocument/2006/relationships/commentAuthors" Target="commentAuthors.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目录样式3-1">
    <p:spTree>
      <p:nvGrpSpPr>
        <p:cNvPr id="1" name=""/>
        <p:cNvGrpSpPr/>
        <p:nvPr/>
      </p:nvGrpSpPr>
      <p:grpSpPr>
        <a:xfrm>
          <a:off x="0" y="0"/>
          <a:ext cx="0" cy="0"/>
          <a:chOff x="0" y="0"/>
          <a:chExt cx="0" cy="0"/>
        </a:xfrm>
      </p:grpSpPr>
      <p:sp>
        <p:nvSpPr>
          <p:cNvPr id="8" name="文本框 7"/>
          <p:cNvSpPr txBox="1"/>
          <p:nvPr userDrawn="1"/>
        </p:nvSpPr>
        <p:spPr>
          <a:xfrm rot="16200000">
            <a:off x="-1538864" y="2653429"/>
            <a:ext cx="5229637" cy="1323439"/>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8000" b="1" i="0" u="none" strike="noStrike" kern="1200" cap="none" spc="50" normalizeH="0" baseline="0" noProof="0" dirty="0">
                <a:ln>
                  <a:noFill/>
                </a:ln>
                <a:solidFill>
                  <a:prstClr val="white">
                    <a:lumMod val="85000"/>
                  </a:prstClr>
                </a:solidFill>
                <a:effectLst/>
                <a:uLnTx/>
                <a:uFillTx/>
                <a:latin typeface="微软雅黑" panose="020B0503020204020204" charset="-122"/>
                <a:ea typeface="微软雅黑" panose="020B0503020204020204" charset="-122"/>
                <a:cs typeface="+mn-cs"/>
              </a:rPr>
              <a:t>Contents</a:t>
            </a:r>
            <a:r>
              <a:rPr kumimoji="0" lang="en-US" altLang="zh-CN" sz="4400" b="1" i="0" u="none" strike="noStrike" kern="1200" cap="none" spc="50" normalizeH="0" baseline="0" noProof="0" dirty="0">
                <a:ln>
                  <a:noFill/>
                </a:ln>
                <a:solidFill>
                  <a:srgbClr val="A13F0B"/>
                </a:solidFill>
                <a:effectLst/>
                <a:uLnTx/>
                <a:uFillTx/>
                <a:latin typeface="微软雅黑" panose="020B0503020204020204" charset="-122"/>
                <a:ea typeface="微软雅黑" panose="020B0503020204020204" charset="-122"/>
                <a:cs typeface="+mn-cs"/>
              </a:rPr>
              <a:t>■</a:t>
            </a:r>
            <a:endParaRPr kumimoji="0" lang="zh-CN" altLang="en-US" sz="4400" b="1" i="0" u="none" strike="noStrike" kern="1200" cap="none" spc="50" normalizeH="0" baseline="0" noProof="0" dirty="0">
              <a:ln>
                <a:noFill/>
              </a:ln>
              <a:solidFill>
                <a:srgbClr val="A13F0B"/>
              </a:solidFill>
              <a:effectLst/>
              <a:uLnTx/>
              <a:uFillTx/>
              <a:latin typeface="微软雅黑" panose="020B0503020204020204" charset="-122"/>
              <a:ea typeface="微软雅黑" panose="020B0503020204020204" charset="-122"/>
              <a:cs typeface="+mn-cs"/>
            </a:endParaRPr>
          </a:p>
        </p:txBody>
      </p:sp>
      <p:sp>
        <p:nvSpPr>
          <p:cNvPr id="9" name="文本框 8"/>
          <p:cNvSpPr txBox="1"/>
          <p:nvPr userDrawn="1"/>
        </p:nvSpPr>
        <p:spPr>
          <a:xfrm>
            <a:off x="1116549" y="3752395"/>
            <a:ext cx="738664" cy="2246769"/>
          </a:xfrm>
          <a:prstGeom prst="rect">
            <a:avLst/>
          </a:prstGeom>
          <a:noFill/>
        </p:spPr>
        <p:txBody>
          <a:bodyPr vert="eaVert"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3600" b="1" i="0" u="none" strike="noStrike" kern="1200" cap="none" spc="600" normalizeH="0" baseline="0" noProof="0" dirty="0">
                <a:ln>
                  <a:noFill/>
                </a:ln>
                <a:solidFill>
                  <a:srgbClr val="006C39"/>
                </a:solidFill>
                <a:effectLst/>
                <a:uLnTx/>
                <a:uFillTx/>
                <a:latin typeface="Century Gothic" panose="020B0502020202020204" pitchFamily="34" charset="0"/>
                <a:ea typeface="微软雅黑" panose="020B0503020204020204" charset="-122"/>
                <a:cs typeface="+mn-cs"/>
              </a:rPr>
              <a:t>结构大纲</a:t>
            </a:r>
            <a:endParaRPr kumimoji="0" lang="zh-CN" altLang="en-US" sz="3600" b="1" i="0" u="none" strike="noStrike" kern="1200" cap="none" spc="600" normalizeH="0" baseline="0" noProof="0" dirty="0">
              <a:ln>
                <a:noFill/>
              </a:ln>
              <a:solidFill>
                <a:srgbClr val="006C39"/>
              </a:solidFill>
              <a:effectLst/>
              <a:uLnTx/>
              <a:uFillTx/>
              <a:latin typeface="Century Gothic" panose="020B0502020202020204" pitchFamily="34" charset="0"/>
              <a:ea typeface="微软雅黑" panose="020B0503020204020204" charset="-122"/>
              <a:cs typeface="+mn-cs"/>
            </a:endParaRPr>
          </a:p>
        </p:txBody>
      </p:sp>
      <p:sp>
        <p:nvSpPr>
          <p:cNvPr id="12" name="文本框 11"/>
          <p:cNvSpPr txBox="1"/>
          <p:nvPr userDrawn="1"/>
        </p:nvSpPr>
        <p:spPr>
          <a:xfrm>
            <a:off x="9519824" y="6600901"/>
            <a:ext cx="2523448" cy="246221"/>
          </a:xfrm>
          <a:prstGeom prst="rect">
            <a:avLst/>
          </a:prstGeom>
          <a:noFill/>
        </p:spPr>
        <p:txBody>
          <a:bodyPr wrap="none" rtlCol="0">
            <a:spAutoFit/>
          </a:bodyPr>
          <a:lstStyle/>
          <a:p>
            <a:pPr marL="0" marR="0" lvl="0" indent="0" algn="r" defTabSz="914400" rtl="0" eaLnBrk="0" fontAlgn="base" latinLnBrk="0" hangingPunct="0">
              <a:lnSpc>
                <a:spcPct val="100000"/>
              </a:lnSpc>
              <a:spcBef>
                <a:spcPct val="0"/>
              </a:spcBef>
              <a:spcAft>
                <a:spcPct val="0"/>
              </a:spcAft>
              <a:buClrTx/>
              <a:buSzTx/>
              <a:buFontTx/>
              <a:buNone/>
              <a:defRPr/>
            </a:pPr>
            <a:r>
              <a:rPr kumimoji="0" lang="en-US" altLang="zh-CN" sz="10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Arial" panose="020B0604020202020204" pitchFamily="34" charset="0"/>
              </a:rPr>
              <a:t>BEIJING INSTITUTE OF TECHNOLOGY</a:t>
            </a:r>
            <a:endParaRPr kumimoji="0" lang="zh-CN" altLang="en-US" sz="10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Arial" panose="020B0604020202020204" pitchFamily="34" charset="0"/>
            </a:endParaRPr>
          </a:p>
        </p:txBody>
      </p:sp>
      <p:pic>
        <p:nvPicPr>
          <p:cNvPr id="57" name="图片 56"/>
          <p:cNvPicPr>
            <a:picLocks noChangeAspect="1"/>
          </p:cNvPicPr>
          <p:nvPr userDrawn="1"/>
        </p:nvPicPr>
        <p:blipFill>
          <a:blip r:embed="rId2" cstate="print"/>
          <a:stretch>
            <a:fillRect/>
          </a:stretch>
        </p:blipFill>
        <p:spPr>
          <a:xfrm>
            <a:off x="10041148" y="78493"/>
            <a:ext cx="2025400" cy="566914"/>
          </a:xfrm>
          <a:prstGeom prst="rect">
            <a:avLst/>
          </a:prstGeom>
        </p:spPr>
      </p:pic>
      <p:sp>
        <p:nvSpPr>
          <p:cNvPr id="82" name="任意多边形: 形状 59"/>
          <p:cNvSpPr/>
          <p:nvPr userDrawn="1"/>
        </p:nvSpPr>
        <p:spPr>
          <a:xfrm flipH="1">
            <a:off x="-1352550" y="-2"/>
            <a:ext cx="13544548" cy="1057277"/>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pic>
        <p:nvPicPr>
          <p:cNvPr id="83" name="图片 82"/>
          <p:cNvPicPr>
            <a:picLocks noChangeAspect="1"/>
          </p:cNvPicPr>
          <p:nvPr userDrawn="1"/>
        </p:nvPicPr>
        <p:blipFill>
          <a:blip r:embed="rId2" cstate="print"/>
          <a:stretch>
            <a:fillRect/>
          </a:stretch>
        </p:blipFill>
        <p:spPr>
          <a:xfrm>
            <a:off x="9793498" y="249943"/>
            <a:ext cx="2025400" cy="566914"/>
          </a:xfrm>
          <a:prstGeom prst="rect">
            <a:avLst/>
          </a:prstGeom>
        </p:spPr>
      </p:pic>
      <p:sp>
        <p:nvSpPr>
          <p:cNvPr id="84" name="矩形 83"/>
          <p:cNvSpPr/>
          <p:nvPr userDrawn="1"/>
        </p:nvSpPr>
        <p:spPr>
          <a:xfrm>
            <a:off x="0" y="6188075"/>
            <a:ext cx="12192000" cy="669925"/>
          </a:xfrm>
          <a:prstGeom prst="rect">
            <a:avLst/>
          </a:prstGeom>
          <a:gradFill>
            <a:gsLst>
              <a:gs pos="0">
                <a:schemeClr val="accent4"/>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grpSp>
        <p:nvGrpSpPr>
          <p:cNvPr id="33" name="组合 32"/>
          <p:cNvGrpSpPr/>
          <p:nvPr userDrawn="1"/>
        </p:nvGrpSpPr>
        <p:grpSpPr>
          <a:xfrm>
            <a:off x="587288" y="6381747"/>
            <a:ext cx="2479573" cy="304965"/>
            <a:chOff x="671368" y="6061309"/>
            <a:chExt cx="2479573" cy="304965"/>
          </a:xfrm>
          <a:solidFill>
            <a:schemeClr val="bg1"/>
          </a:solidFill>
        </p:grpSpPr>
        <p:grpSp>
          <p:nvGrpSpPr>
            <p:cNvPr id="34" name="组合 33"/>
            <p:cNvGrpSpPr/>
            <p:nvPr userDrawn="1"/>
          </p:nvGrpSpPr>
          <p:grpSpPr>
            <a:xfrm>
              <a:off x="2098445" y="6064781"/>
              <a:ext cx="1052496" cy="298683"/>
              <a:chOff x="2373567" y="1096524"/>
              <a:chExt cx="2578404" cy="731714"/>
            </a:xfrm>
            <a:grpFill/>
          </p:grpSpPr>
          <p:sp>
            <p:nvSpPr>
              <p:cNvPr id="49" name="Freeform 5"/>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50" name="Freeform 6"/>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nvGrpSpPr>
              <p:cNvPr id="51" name="组合 50"/>
              <p:cNvGrpSpPr/>
              <p:nvPr/>
            </p:nvGrpSpPr>
            <p:grpSpPr>
              <a:xfrm>
                <a:off x="2373567" y="1096524"/>
                <a:ext cx="589817" cy="731714"/>
                <a:chOff x="5548313" y="2084388"/>
                <a:chExt cx="547688" cy="679451"/>
              </a:xfrm>
              <a:grpFill/>
            </p:grpSpPr>
            <p:sp>
              <p:nvSpPr>
                <p:cNvPr id="56"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58"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nvGrpSpPr>
              <p:cNvPr id="52" name="组合 51"/>
              <p:cNvGrpSpPr/>
              <p:nvPr/>
            </p:nvGrpSpPr>
            <p:grpSpPr>
              <a:xfrm>
                <a:off x="3194779" y="1296598"/>
                <a:ext cx="356817" cy="382445"/>
                <a:chOff x="3792874" y="3156423"/>
                <a:chExt cx="331330" cy="355128"/>
              </a:xfrm>
              <a:grpFill/>
            </p:grpSpPr>
            <p:sp>
              <p:nvSpPr>
                <p:cNvPr id="53" name="Freeform 15"/>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54" name="Freeform 16"/>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55" name="Freeform 17"/>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grpSp>
          <p:nvGrpSpPr>
            <p:cNvPr id="35" name="组合 34"/>
            <p:cNvGrpSpPr/>
            <p:nvPr userDrawn="1"/>
          </p:nvGrpSpPr>
          <p:grpSpPr>
            <a:xfrm>
              <a:off x="671368" y="6061309"/>
              <a:ext cx="1100339" cy="304965"/>
              <a:chOff x="2372715" y="161759"/>
              <a:chExt cx="2695608" cy="747103"/>
            </a:xfrm>
            <a:grpFill/>
          </p:grpSpPr>
          <p:grpSp>
            <p:nvGrpSpPr>
              <p:cNvPr id="36" name="组合 35"/>
              <p:cNvGrpSpPr/>
              <p:nvPr/>
            </p:nvGrpSpPr>
            <p:grpSpPr>
              <a:xfrm>
                <a:off x="3804781" y="283376"/>
                <a:ext cx="521428" cy="548788"/>
                <a:chOff x="6113463" y="3541713"/>
                <a:chExt cx="484188" cy="509588"/>
              </a:xfrm>
              <a:grpFill/>
            </p:grpSpPr>
            <p:sp>
              <p:nvSpPr>
                <p:cNvPr id="47"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48"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nvGrpSpPr>
              <p:cNvPr id="37" name="组合 36"/>
              <p:cNvGrpSpPr/>
              <p:nvPr/>
            </p:nvGrpSpPr>
            <p:grpSpPr>
              <a:xfrm>
                <a:off x="2372715" y="161759"/>
                <a:ext cx="591521" cy="747103"/>
                <a:chOff x="6108700" y="2066926"/>
                <a:chExt cx="549275" cy="693738"/>
              </a:xfrm>
              <a:grpFill/>
            </p:grpSpPr>
            <p:sp>
              <p:nvSpPr>
                <p:cNvPr id="45"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46"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nvGrpSpPr>
              <p:cNvPr id="38" name="组合 37"/>
              <p:cNvGrpSpPr/>
              <p:nvPr/>
            </p:nvGrpSpPr>
            <p:grpSpPr>
              <a:xfrm>
                <a:off x="3173775" y="375308"/>
                <a:ext cx="396626" cy="341923"/>
                <a:chOff x="6186488" y="2930526"/>
                <a:chExt cx="368300" cy="317500"/>
              </a:xfrm>
              <a:grpFill/>
            </p:grpSpPr>
            <p:sp>
              <p:nvSpPr>
                <p:cNvPr id="42"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43"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44"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nvGrpSpPr>
              <p:cNvPr id="39" name="组合 38"/>
              <p:cNvGrpSpPr/>
              <p:nvPr/>
            </p:nvGrpSpPr>
            <p:grpSpPr>
              <a:xfrm>
                <a:off x="4613362" y="313351"/>
                <a:ext cx="454961" cy="453362"/>
                <a:chOff x="11893465" y="1994536"/>
                <a:chExt cx="274986" cy="274018"/>
              </a:xfrm>
              <a:grpFill/>
            </p:grpSpPr>
            <p:sp>
              <p:nvSpPr>
                <p:cNvPr id="40" name="Freeform 11"/>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41" name="Freeform 12"/>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grpSp>
    </p:spTree>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目录样式3-2">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cstate="print"/>
          <a:srcRect r="20215"/>
          <a:stretch>
            <a:fillRect/>
          </a:stretch>
        </p:blipFill>
        <p:spPr>
          <a:xfrm>
            <a:off x="6592525" y="0"/>
            <a:ext cx="5609371" cy="6765696"/>
          </a:xfrm>
          <a:prstGeom prst="rect">
            <a:avLst/>
          </a:prstGeom>
        </p:spPr>
      </p:pic>
      <p:sp>
        <p:nvSpPr>
          <p:cNvPr id="63" name="任意多边形: 形状 59"/>
          <p:cNvSpPr/>
          <p:nvPr userDrawn="1"/>
        </p:nvSpPr>
        <p:spPr>
          <a:xfrm flipH="1">
            <a:off x="-1352550" y="-2"/>
            <a:ext cx="13544548" cy="1057277"/>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pic>
        <p:nvPicPr>
          <p:cNvPr id="64" name="图片 63"/>
          <p:cNvPicPr>
            <a:picLocks noChangeAspect="1"/>
          </p:cNvPicPr>
          <p:nvPr userDrawn="1"/>
        </p:nvPicPr>
        <p:blipFill>
          <a:blip r:embed="rId3" cstate="print"/>
          <a:stretch>
            <a:fillRect/>
          </a:stretch>
        </p:blipFill>
        <p:spPr>
          <a:xfrm>
            <a:off x="9793498" y="249943"/>
            <a:ext cx="2025400" cy="566914"/>
          </a:xfrm>
          <a:prstGeom prst="rect">
            <a:avLst/>
          </a:prstGeom>
        </p:spPr>
      </p:pic>
      <p:sp>
        <p:nvSpPr>
          <p:cNvPr id="65" name="矩形 64"/>
          <p:cNvSpPr/>
          <p:nvPr userDrawn="1"/>
        </p:nvSpPr>
        <p:spPr>
          <a:xfrm>
            <a:off x="0" y="6188075"/>
            <a:ext cx="12192000" cy="669925"/>
          </a:xfrm>
          <a:prstGeom prst="rect">
            <a:avLst/>
          </a:prstGeom>
          <a:gradFill>
            <a:gsLst>
              <a:gs pos="0">
                <a:schemeClr val="accent4"/>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grpSp>
        <p:nvGrpSpPr>
          <p:cNvPr id="30" name="组合 29"/>
          <p:cNvGrpSpPr/>
          <p:nvPr userDrawn="1"/>
        </p:nvGrpSpPr>
        <p:grpSpPr>
          <a:xfrm>
            <a:off x="587288" y="6381747"/>
            <a:ext cx="2479573" cy="304965"/>
            <a:chOff x="671368" y="6061309"/>
            <a:chExt cx="2479573" cy="304965"/>
          </a:xfrm>
          <a:solidFill>
            <a:schemeClr val="bg1"/>
          </a:solidFill>
        </p:grpSpPr>
        <p:grpSp>
          <p:nvGrpSpPr>
            <p:cNvPr id="31" name="组合 30"/>
            <p:cNvGrpSpPr/>
            <p:nvPr userDrawn="1"/>
          </p:nvGrpSpPr>
          <p:grpSpPr>
            <a:xfrm>
              <a:off x="2098445" y="6064781"/>
              <a:ext cx="1052496" cy="298683"/>
              <a:chOff x="2373567" y="1096524"/>
              <a:chExt cx="2578404" cy="731714"/>
            </a:xfrm>
            <a:grpFill/>
          </p:grpSpPr>
          <p:sp>
            <p:nvSpPr>
              <p:cNvPr id="46" name="Freeform 5"/>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47" name="Freeform 6"/>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nvGrpSpPr>
              <p:cNvPr id="48" name="组合 47"/>
              <p:cNvGrpSpPr/>
              <p:nvPr/>
            </p:nvGrpSpPr>
            <p:grpSpPr>
              <a:xfrm>
                <a:off x="2373567" y="1096524"/>
                <a:ext cx="589817" cy="731714"/>
                <a:chOff x="5548313" y="2084388"/>
                <a:chExt cx="547688" cy="679451"/>
              </a:xfrm>
              <a:grpFill/>
            </p:grpSpPr>
            <p:sp>
              <p:nvSpPr>
                <p:cNvPr id="53"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54"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nvGrpSpPr>
              <p:cNvPr id="49" name="组合 48"/>
              <p:cNvGrpSpPr/>
              <p:nvPr/>
            </p:nvGrpSpPr>
            <p:grpSpPr>
              <a:xfrm>
                <a:off x="3194779" y="1296598"/>
                <a:ext cx="356817" cy="382445"/>
                <a:chOff x="3792874" y="3156423"/>
                <a:chExt cx="331330" cy="355128"/>
              </a:xfrm>
              <a:grpFill/>
            </p:grpSpPr>
            <p:sp>
              <p:nvSpPr>
                <p:cNvPr id="50" name="Freeform 15"/>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51" name="Freeform 16"/>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52" name="Freeform 17"/>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grpSp>
          <p:nvGrpSpPr>
            <p:cNvPr id="32" name="组合 31"/>
            <p:cNvGrpSpPr/>
            <p:nvPr userDrawn="1"/>
          </p:nvGrpSpPr>
          <p:grpSpPr>
            <a:xfrm>
              <a:off x="671368" y="6061309"/>
              <a:ext cx="1100339" cy="304965"/>
              <a:chOff x="2372715" y="161759"/>
              <a:chExt cx="2695608" cy="747103"/>
            </a:xfrm>
            <a:grpFill/>
          </p:grpSpPr>
          <p:grpSp>
            <p:nvGrpSpPr>
              <p:cNvPr id="33" name="组合 32"/>
              <p:cNvGrpSpPr/>
              <p:nvPr/>
            </p:nvGrpSpPr>
            <p:grpSpPr>
              <a:xfrm>
                <a:off x="3804781" y="283376"/>
                <a:ext cx="521428" cy="548788"/>
                <a:chOff x="6113463" y="3541713"/>
                <a:chExt cx="484188" cy="509588"/>
              </a:xfrm>
              <a:grpFill/>
            </p:grpSpPr>
            <p:sp>
              <p:nvSpPr>
                <p:cNvPr id="44"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45"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nvGrpSpPr>
              <p:cNvPr id="34" name="组合 33"/>
              <p:cNvGrpSpPr/>
              <p:nvPr/>
            </p:nvGrpSpPr>
            <p:grpSpPr>
              <a:xfrm>
                <a:off x="2372715" y="161759"/>
                <a:ext cx="591521" cy="747103"/>
                <a:chOff x="6108700" y="2066926"/>
                <a:chExt cx="549275" cy="693738"/>
              </a:xfrm>
              <a:grpFill/>
            </p:grpSpPr>
            <p:sp>
              <p:nvSpPr>
                <p:cNvPr id="42"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43"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nvGrpSpPr>
              <p:cNvPr id="35" name="组合 34"/>
              <p:cNvGrpSpPr/>
              <p:nvPr/>
            </p:nvGrpSpPr>
            <p:grpSpPr>
              <a:xfrm>
                <a:off x="3173775" y="375308"/>
                <a:ext cx="396626" cy="341923"/>
                <a:chOff x="6186488" y="2930526"/>
                <a:chExt cx="368300" cy="317500"/>
              </a:xfrm>
              <a:grpFill/>
            </p:grpSpPr>
            <p:sp>
              <p:nvSpPr>
                <p:cNvPr id="39"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40"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41"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nvGrpSpPr>
              <p:cNvPr id="36" name="组合 35"/>
              <p:cNvGrpSpPr/>
              <p:nvPr/>
            </p:nvGrpSpPr>
            <p:grpSpPr>
              <a:xfrm>
                <a:off x="4613362" y="313351"/>
                <a:ext cx="454961" cy="453362"/>
                <a:chOff x="11893465" y="1994536"/>
                <a:chExt cx="274986" cy="274018"/>
              </a:xfrm>
              <a:grpFill/>
            </p:grpSpPr>
            <p:sp>
              <p:nvSpPr>
                <p:cNvPr id="37" name="Freeform 11"/>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sp>
              <p:nvSpPr>
                <p:cNvPr id="38" name="Freeform 12"/>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charset="-122"/>
                    <a:cs typeface="+mn-cs"/>
                  </a:endParaRPr>
                </a:p>
              </p:txBody>
            </p:sp>
          </p:grpSp>
        </p:grpSp>
      </p:grpSp>
    </p:spTree>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页样式6-常规">
    <p:spTree>
      <p:nvGrpSpPr>
        <p:cNvPr id="1" name=""/>
        <p:cNvGrpSpPr/>
        <p:nvPr/>
      </p:nvGrpSpPr>
      <p:grpSpPr>
        <a:xfrm>
          <a:off x="0" y="0"/>
          <a:ext cx="0" cy="0"/>
          <a:chOff x="0" y="0"/>
          <a:chExt cx="0" cy="0"/>
        </a:xfrm>
      </p:grpSpPr>
      <p:sp>
        <p:nvSpPr>
          <p:cNvPr id="47" name="矩形 46"/>
          <p:cNvSpPr/>
          <p:nvPr userDrawn="1"/>
        </p:nvSpPr>
        <p:spPr>
          <a:xfrm>
            <a:off x="442912" y="-82551"/>
            <a:ext cx="11306175" cy="908709"/>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userDrawn="1"/>
        </p:nvSpPr>
        <p:spPr>
          <a:xfrm>
            <a:off x="442913" y="0"/>
            <a:ext cx="11306175" cy="8261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1"/>
          <p:cNvSpPr>
            <a:spLocks noGrp="1"/>
          </p:cNvSpPr>
          <p:nvPr>
            <p:ph type="title"/>
          </p:nvPr>
        </p:nvSpPr>
        <p:spPr>
          <a:xfrm>
            <a:off x="1173494" y="249067"/>
            <a:ext cx="8048203"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charset="-122"/>
                <a:ea typeface="微软雅黑" panose="020B0503020204020204" charset="-122"/>
                <a:cs typeface="+mn-cs"/>
              </a:defRPr>
            </a:lvl1pPr>
          </a:lstStyle>
          <a:p>
            <a:pPr lvl="0" eaLnBrk="1" hangingPunct="1"/>
            <a:r>
              <a:rPr lang="zh-CN" altLang="en-US" dirty="0"/>
              <a:t>单击此处编辑母版标题样式</a:t>
            </a:r>
            <a:endParaRPr lang="zh-CN" altLang="en-US" dirty="0"/>
          </a:p>
        </p:txBody>
      </p:sp>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charset="-122"/>
              </a:rPr>
            </a:fld>
            <a:endParaRPr lang="zh-CN" altLang="en-US" sz="1600" dirty="0">
              <a:solidFill>
                <a:schemeClr val="accent3"/>
              </a:solidFill>
              <a:latin typeface="微软雅黑" panose="020B0503020204020204" charset="-122"/>
            </a:endParaRPr>
          </a:p>
        </p:txBody>
      </p:sp>
      <p:cxnSp>
        <p:nvCxnSpPr>
          <p:cNvPr id="38" name="直接连接符 37"/>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2" name="图片 41"/>
          <p:cNvPicPr>
            <a:picLocks noChangeAspect="1"/>
          </p:cNvPicPr>
          <p:nvPr userDrawn="1"/>
        </p:nvPicPr>
        <p:blipFill>
          <a:blip r:embed="rId2" cstate="print"/>
          <a:stretch>
            <a:fillRect/>
          </a:stretch>
        </p:blipFill>
        <p:spPr>
          <a:xfrm>
            <a:off x="9590168" y="252089"/>
            <a:ext cx="1969223" cy="432990"/>
          </a:xfrm>
          <a:prstGeom prst="rect">
            <a:avLst/>
          </a:prstGeom>
        </p:spPr>
      </p:pic>
      <p:grpSp>
        <p:nvGrpSpPr>
          <p:cNvPr id="46" name="组合 45"/>
          <p:cNvGrpSpPr/>
          <p:nvPr userDrawn="1"/>
        </p:nvGrpSpPr>
        <p:grpSpPr>
          <a:xfrm>
            <a:off x="637534" y="199773"/>
            <a:ext cx="463263" cy="481001"/>
            <a:chOff x="598941" y="128599"/>
            <a:chExt cx="463263" cy="481001"/>
          </a:xfrm>
        </p:grpSpPr>
        <p:sp>
          <p:nvSpPr>
            <p:cNvPr id="45" name="矩形 44"/>
            <p:cNvSpPr/>
            <p:nvPr userDrawn="1"/>
          </p:nvSpPr>
          <p:spPr>
            <a:xfrm>
              <a:off x="701671" y="249067"/>
              <a:ext cx="360533" cy="3605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userDrawn="1"/>
          </p:nvSpPr>
          <p:spPr>
            <a:xfrm>
              <a:off x="701671" y="247801"/>
              <a:ext cx="275115" cy="2565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userDrawn="1"/>
          </p:nvSpPr>
          <p:spPr>
            <a:xfrm>
              <a:off x="598941" y="128599"/>
              <a:ext cx="360533" cy="360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userDrawn="1"/>
        </p:nvGrpSpPr>
        <p:grpSpPr>
          <a:xfrm>
            <a:off x="587288" y="6381747"/>
            <a:ext cx="2479573" cy="304965"/>
            <a:chOff x="671368" y="6061309"/>
            <a:chExt cx="2479573" cy="304965"/>
          </a:xfrm>
          <a:solidFill>
            <a:schemeClr val="accent3"/>
          </a:solidFill>
        </p:grpSpPr>
        <p:grpSp>
          <p:nvGrpSpPr>
            <p:cNvPr id="37" name="组合 36"/>
            <p:cNvGrpSpPr/>
            <p:nvPr userDrawn="1"/>
          </p:nvGrpSpPr>
          <p:grpSpPr>
            <a:xfrm>
              <a:off x="2098445" y="6064781"/>
              <a:ext cx="1052496" cy="298683"/>
              <a:chOff x="2373567" y="1096524"/>
              <a:chExt cx="2578404" cy="731714"/>
            </a:xfrm>
            <a:grpFill/>
          </p:grpSpPr>
          <p:sp>
            <p:nvSpPr>
              <p:cNvPr id="60" name="Freeform 5"/>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61" name="Freeform 6"/>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62" name="组合 61"/>
              <p:cNvGrpSpPr/>
              <p:nvPr/>
            </p:nvGrpSpPr>
            <p:grpSpPr>
              <a:xfrm>
                <a:off x="2373567" y="1096524"/>
                <a:ext cx="589817" cy="731714"/>
                <a:chOff x="5548313" y="2084388"/>
                <a:chExt cx="547688" cy="679451"/>
              </a:xfrm>
              <a:grpFill/>
            </p:grpSpPr>
            <p:sp>
              <p:nvSpPr>
                <p:cNvPr id="67"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3" name="组合 62"/>
              <p:cNvGrpSpPr/>
              <p:nvPr/>
            </p:nvGrpSpPr>
            <p:grpSpPr>
              <a:xfrm>
                <a:off x="3194779" y="1296598"/>
                <a:ext cx="356817" cy="382445"/>
                <a:chOff x="3792874" y="3156423"/>
                <a:chExt cx="331330" cy="355128"/>
              </a:xfrm>
              <a:grpFill/>
            </p:grpSpPr>
            <p:sp>
              <p:nvSpPr>
                <p:cNvPr id="64" name="Freeform 15"/>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16"/>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17"/>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39" name="组合 38"/>
            <p:cNvGrpSpPr/>
            <p:nvPr userDrawn="1"/>
          </p:nvGrpSpPr>
          <p:grpSpPr>
            <a:xfrm>
              <a:off x="671368" y="6061309"/>
              <a:ext cx="1100339" cy="304965"/>
              <a:chOff x="2372715" y="161759"/>
              <a:chExt cx="2695608" cy="747103"/>
            </a:xfrm>
            <a:grpFill/>
          </p:grpSpPr>
          <p:grpSp>
            <p:nvGrpSpPr>
              <p:cNvPr id="40" name="组合 39"/>
              <p:cNvGrpSpPr/>
              <p:nvPr/>
            </p:nvGrpSpPr>
            <p:grpSpPr>
              <a:xfrm>
                <a:off x="3804781" y="283376"/>
                <a:ext cx="521428" cy="548788"/>
                <a:chOff x="6113463" y="3541713"/>
                <a:chExt cx="484188" cy="509588"/>
              </a:xfrm>
              <a:grpFill/>
            </p:grpSpPr>
            <p:sp>
              <p:nvSpPr>
                <p:cNvPr id="58"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8" name="组合 47"/>
              <p:cNvGrpSpPr/>
              <p:nvPr/>
            </p:nvGrpSpPr>
            <p:grpSpPr>
              <a:xfrm>
                <a:off x="2372715" y="161759"/>
                <a:ext cx="591521" cy="747103"/>
                <a:chOff x="6108700" y="2066926"/>
                <a:chExt cx="549275" cy="693738"/>
              </a:xfrm>
              <a:grpFill/>
            </p:grpSpPr>
            <p:sp>
              <p:nvSpPr>
                <p:cNvPr id="56"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9" name="组合 48"/>
              <p:cNvGrpSpPr/>
              <p:nvPr/>
            </p:nvGrpSpPr>
            <p:grpSpPr>
              <a:xfrm>
                <a:off x="3173775" y="375308"/>
                <a:ext cx="396626" cy="341923"/>
                <a:chOff x="6186488" y="2930526"/>
                <a:chExt cx="368300" cy="317500"/>
              </a:xfrm>
              <a:grpFill/>
            </p:grpSpPr>
            <p:sp>
              <p:nvSpPr>
                <p:cNvPr id="53"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0" name="组合 49"/>
              <p:cNvGrpSpPr/>
              <p:nvPr/>
            </p:nvGrpSpPr>
            <p:grpSpPr>
              <a:xfrm>
                <a:off x="4613362" y="313351"/>
                <a:ext cx="454961" cy="453362"/>
                <a:chOff x="11893465" y="1994536"/>
                <a:chExt cx="274986" cy="274018"/>
              </a:xfrm>
              <a:grpFill/>
            </p:grpSpPr>
            <p:sp>
              <p:nvSpPr>
                <p:cNvPr id="51" name="Freeform 11"/>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52" name="Freeform 12"/>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grpSp>
    </p:spTree>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页样式7-常规">
    <p:spTree>
      <p:nvGrpSpPr>
        <p:cNvPr id="1" name=""/>
        <p:cNvGrpSpPr/>
        <p:nvPr/>
      </p:nvGrpSpPr>
      <p:grpSpPr>
        <a:xfrm>
          <a:off x="0" y="0"/>
          <a:ext cx="0" cy="0"/>
          <a:chOff x="0" y="0"/>
          <a:chExt cx="0" cy="0"/>
        </a:xfrm>
      </p:grpSpPr>
      <p:sp>
        <p:nvSpPr>
          <p:cNvPr id="2" name="平行四边形 1"/>
          <p:cNvSpPr/>
          <p:nvPr userDrawn="1"/>
        </p:nvSpPr>
        <p:spPr>
          <a:xfrm>
            <a:off x="658714" y="482300"/>
            <a:ext cx="748201" cy="484094"/>
          </a:xfrm>
          <a:prstGeom prst="parallelogram">
            <a:avLst>
              <a:gd name="adj" fmla="val 716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userDrawn="1"/>
        </p:nvSpPr>
        <p:spPr>
          <a:xfrm>
            <a:off x="442912" y="-82800"/>
            <a:ext cx="11306175" cy="846000"/>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userDrawn="1"/>
        </p:nvSpPr>
        <p:spPr>
          <a:xfrm>
            <a:off x="442913" y="0"/>
            <a:ext cx="11306175" cy="7626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1"/>
          <p:cNvSpPr>
            <a:spLocks noGrp="1"/>
          </p:cNvSpPr>
          <p:nvPr>
            <p:ph type="title"/>
          </p:nvPr>
        </p:nvSpPr>
        <p:spPr>
          <a:xfrm>
            <a:off x="1173494" y="185567"/>
            <a:ext cx="8048203"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charset="-122"/>
                <a:ea typeface="微软雅黑" panose="020B0503020204020204" charset="-122"/>
                <a:cs typeface="+mn-cs"/>
              </a:defRPr>
            </a:lvl1pPr>
          </a:lstStyle>
          <a:p>
            <a:pPr lvl="0" eaLnBrk="1" hangingPunct="1"/>
            <a:r>
              <a:rPr lang="zh-CN" altLang="en-US" dirty="0"/>
              <a:t>单击此处编辑母版标题样式</a:t>
            </a:r>
            <a:endParaRPr lang="zh-CN" altLang="en-US" dirty="0"/>
          </a:p>
        </p:txBody>
      </p:sp>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charset="-122"/>
              </a:rPr>
            </a:fld>
            <a:endParaRPr lang="zh-CN" altLang="en-US" sz="1600" dirty="0">
              <a:solidFill>
                <a:schemeClr val="accent3"/>
              </a:solidFill>
              <a:latin typeface="微软雅黑" panose="020B0503020204020204" charset="-122"/>
            </a:endParaRPr>
          </a:p>
        </p:txBody>
      </p:sp>
      <p:cxnSp>
        <p:nvCxnSpPr>
          <p:cNvPr id="38" name="直接连接符 37"/>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2" name="图片 41"/>
          <p:cNvPicPr>
            <a:picLocks noChangeAspect="1"/>
          </p:cNvPicPr>
          <p:nvPr userDrawn="1"/>
        </p:nvPicPr>
        <p:blipFill>
          <a:blip r:embed="rId2" cstate="print"/>
          <a:stretch>
            <a:fillRect/>
          </a:stretch>
        </p:blipFill>
        <p:spPr>
          <a:xfrm>
            <a:off x="9590168" y="188589"/>
            <a:ext cx="1969223" cy="432990"/>
          </a:xfrm>
          <a:prstGeom prst="rect">
            <a:avLst/>
          </a:prstGeom>
        </p:spPr>
      </p:pic>
      <p:sp>
        <p:nvSpPr>
          <p:cNvPr id="43" name="矩形 42"/>
          <p:cNvSpPr/>
          <p:nvPr userDrawn="1"/>
        </p:nvSpPr>
        <p:spPr>
          <a:xfrm>
            <a:off x="648385" y="0"/>
            <a:ext cx="413819" cy="966395"/>
          </a:xfrm>
          <a:prstGeom prst="rect">
            <a:avLst/>
          </a:prstGeom>
          <a:ln>
            <a:noFill/>
          </a:ln>
          <a:effectLst>
            <a:outerShdw blurRad="127000" dist="25400" dir="5400000" sx="102000" sy="102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userDrawn="1"/>
        </p:nvGrpSpPr>
        <p:grpSpPr>
          <a:xfrm>
            <a:off x="587288" y="6381747"/>
            <a:ext cx="2479573" cy="304965"/>
            <a:chOff x="671368" y="6061309"/>
            <a:chExt cx="2479573" cy="304965"/>
          </a:xfrm>
          <a:solidFill>
            <a:schemeClr val="accent3"/>
          </a:solidFill>
        </p:grpSpPr>
        <p:grpSp>
          <p:nvGrpSpPr>
            <p:cNvPr id="35" name="组合 34"/>
            <p:cNvGrpSpPr/>
            <p:nvPr userDrawn="1"/>
          </p:nvGrpSpPr>
          <p:grpSpPr>
            <a:xfrm>
              <a:off x="2098445" y="6064781"/>
              <a:ext cx="1052496" cy="298683"/>
              <a:chOff x="2373567" y="1096524"/>
              <a:chExt cx="2578404" cy="731714"/>
            </a:xfrm>
            <a:grpFill/>
          </p:grpSpPr>
          <p:sp>
            <p:nvSpPr>
              <p:cNvPr id="55" name="Freeform 5"/>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p>
            </p:txBody>
          </p:sp>
          <p:sp>
            <p:nvSpPr>
              <p:cNvPr id="56" name="Freeform 6"/>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p>
            </p:txBody>
          </p:sp>
          <p:grpSp>
            <p:nvGrpSpPr>
              <p:cNvPr id="57" name="组合 56"/>
              <p:cNvGrpSpPr/>
              <p:nvPr/>
            </p:nvGrpSpPr>
            <p:grpSpPr>
              <a:xfrm>
                <a:off x="2373567" y="1096524"/>
                <a:ext cx="589817" cy="731714"/>
                <a:chOff x="5548313" y="2084388"/>
                <a:chExt cx="547688" cy="679451"/>
              </a:xfrm>
              <a:grpFill/>
            </p:grpSpPr>
            <p:sp>
              <p:nvSpPr>
                <p:cNvPr id="62"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8" name="组合 57"/>
              <p:cNvGrpSpPr/>
              <p:nvPr/>
            </p:nvGrpSpPr>
            <p:grpSpPr>
              <a:xfrm>
                <a:off x="3194779" y="1296598"/>
                <a:ext cx="356817" cy="382445"/>
                <a:chOff x="3792874" y="3156423"/>
                <a:chExt cx="331330" cy="355128"/>
              </a:xfrm>
              <a:grpFill/>
            </p:grpSpPr>
            <p:sp>
              <p:nvSpPr>
                <p:cNvPr id="59" name="Freeform 15"/>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16"/>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17"/>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36" name="组合 35"/>
            <p:cNvGrpSpPr/>
            <p:nvPr userDrawn="1"/>
          </p:nvGrpSpPr>
          <p:grpSpPr>
            <a:xfrm>
              <a:off x="671368" y="6061309"/>
              <a:ext cx="1100339" cy="304965"/>
              <a:chOff x="2372715" y="161759"/>
              <a:chExt cx="2695608" cy="747103"/>
            </a:xfrm>
            <a:grpFill/>
          </p:grpSpPr>
          <p:grpSp>
            <p:nvGrpSpPr>
              <p:cNvPr id="37" name="组合 36"/>
              <p:cNvGrpSpPr/>
              <p:nvPr/>
            </p:nvGrpSpPr>
            <p:grpSpPr>
              <a:xfrm>
                <a:off x="3804781" y="283376"/>
                <a:ext cx="521428" cy="548788"/>
                <a:chOff x="6113463" y="3541713"/>
                <a:chExt cx="484188" cy="509588"/>
              </a:xfrm>
              <a:grpFill/>
            </p:grpSpPr>
            <p:sp>
              <p:nvSpPr>
                <p:cNvPr id="53"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9" name="组合 38"/>
              <p:cNvGrpSpPr/>
              <p:nvPr/>
            </p:nvGrpSpPr>
            <p:grpSpPr>
              <a:xfrm>
                <a:off x="2372715" y="161759"/>
                <a:ext cx="591521" cy="747103"/>
                <a:chOff x="6108700" y="2066926"/>
                <a:chExt cx="549275" cy="693738"/>
              </a:xfrm>
              <a:grpFill/>
            </p:grpSpPr>
            <p:sp>
              <p:nvSpPr>
                <p:cNvPr id="51"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0" name="组合 39"/>
              <p:cNvGrpSpPr/>
              <p:nvPr/>
            </p:nvGrpSpPr>
            <p:grpSpPr>
              <a:xfrm>
                <a:off x="3173775" y="375308"/>
                <a:ext cx="396626" cy="341923"/>
                <a:chOff x="6186488" y="2930526"/>
                <a:chExt cx="368300" cy="317500"/>
              </a:xfrm>
              <a:grpFill/>
            </p:grpSpPr>
            <p:sp>
              <p:nvSpPr>
                <p:cNvPr id="48"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4" name="组合 43"/>
              <p:cNvGrpSpPr/>
              <p:nvPr/>
            </p:nvGrpSpPr>
            <p:grpSpPr>
              <a:xfrm>
                <a:off x="4613362" y="313351"/>
                <a:ext cx="454961" cy="453362"/>
                <a:chOff x="11893465" y="1994536"/>
                <a:chExt cx="274986" cy="274018"/>
              </a:xfrm>
              <a:grpFill/>
            </p:grpSpPr>
            <p:sp>
              <p:nvSpPr>
                <p:cNvPr id="45" name="Freeform 11"/>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p>
              </p:txBody>
            </p:sp>
            <p:sp>
              <p:nvSpPr>
                <p:cNvPr id="46" name="Freeform 12"/>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p>
              </p:txBody>
            </p:sp>
          </p:grpSp>
        </p:grpSp>
      </p:grpSp>
    </p:spTree>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页样式6-一段一图-2">
    <p:spTree>
      <p:nvGrpSpPr>
        <p:cNvPr id="1" name=""/>
        <p:cNvGrpSpPr/>
        <p:nvPr/>
      </p:nvGrpSpPr>
      <p:grpSpPr>
        <a:xfrm>
          <a:off x="0" y="0"/>
          <a:ext cx="0" cy="0"/>
          <a:chOff x="0" y="0"/>
          <a:chExt cx="0" cy="0"/>
        </a:xfrm>
      </p:grpSpPr>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charset="-122"/>
              </a:rPr>
            </a:fld>
            <a:endParaRPr lang="zh-CN" altLang="en-US" sz="1600" dirty="0">
              <a:solidFill>
                <a:schemeClr val="accent3"/>
              </a:solidFill>
              <a:latin typeface="微软雅黑" panose="020B0503020204020204" charset="-122"/>
            </a:endParaRPr>
          </a:p>
        </p:txBody>
      </p:sp>
      <p:sp>
        <p:nvSpPr>
          <p:cNvPr id="35" name="矩形 34"/>
          <p:cNvSpPr/>
          <p:nvPr userDrawn="1"/>
        </p:nvSpPr>
        <p:spPr>
          <a:xfrm>
            <a:off x="9402184" y="-82800"/>
            <a:ext cx="2346903" cy="907200"/>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userDrawn="1"/>
        </p:nvSpPr>
        <p:spPr>
          <a:xfrm>
            <a:off x="9402184" y="0"/>
            <a:ext cx="2346904" cy="8261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9" name="图片 38"/>
          <p:cNvPicPr>
            <a:picLocks noChangeAspect="1"/>
          </p:cNvPicPr>
          <p:nvPr userDrawn="1"/>
        </p:nvPicPr>
        <p:blipFill>
          <a:blip r:embed="rId2" cstate="print"/>
          <a:stretch>
            <a:fillRect/>
          </a:stretch>
        </p:blipFill>
        <p:spPr>
          <a:xfrm>
            <a:off x="9590168" y="252089"/>
            <a:ext cx="1969223" cy="432990"/>
          </a:xfrm>
          <a:prstGeom prst="rect">
            <a:avLst/>
          </a:prstGeom>
        </p:spPr>
      </p:pic>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panose="020B0503020204020204" charset="-122"/>
                <a:ea typeface="微软雅黑" panose="020B0503020204020204" charset="-122"/>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微软雅黑" panose="020B0503020204020204" charset="-122"/>
              <a:ea typeface="微软雅黑" panose="020B0503020204020204" charset="-122"/>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微软雅黑" panose="020B0503020204020204" charset="-122"/>
              <a:ea typeface="微软雅黑" panose="020B0503020204020204" charset="-122"/>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panose="020B0503020204020204" charset="-122"/>
                <a:ea typeface="微软雅黑" panose="020B0503020204020204" charset="-122"/>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微软雅黑" panose="020B0503020204020204" charset="-122"/>
              <a:ea typeface="微软雅黑" panose="020B0503020204020204" charset="-122"/>
              <a:cs typeface="+mn-cs"/>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4.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4.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4.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4.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4.xml"/><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607820" y="2567305"/>
            <a:ext cx="3295650" cy="1157605"/>
          </a:xfrm>
          <a:prstGeom prst="rect">
            <a:avLst/>
          </a:prstGeom>
          <a:noFill/>
        </p:spPr>
        <p:txBody>
          <a:bodyPr wrap="square" rtlCol="0">
            <a:noAutofit/>
          </a:bodyPr>
          <a:lstStyle/>
          <a:p>
            <a:pPr algn="ctr"/>
            <a:r>
              <a:rPr lang="zh-CN" altLang="en-US" sz="6600" b="1" spc="300" dirty="0">
                <a:gradFill>
                  <a:gsLst>
                    <a:gs pos="0">
                      <a:schemeClr val="accent1"/>
                    </a:gs>
                    <a:gs pos="90000">
                      <a:schemeClr val="accent1">
                        <a:alpha val="0"/>
                      </a:schemeClr>
                    </a:gs>
                  </a:gsLst>
                  <a:lin ang="5400000" scaled="1"/>
                </a:gradFill>
              </a:rPr>
              <a:t>第</a:t>
            </a:r>
            <a:r>
              <a:rPr lang="en-US" altLang="zh-CN" sz="6600" b="1" spc="300" dirty="0">
                <a:gradFill>
                  <a:gsLst>
                    <a:gs pos="0">
                      <a:schemeClr val="accent1"/>
                    </a:gs>
                    <a:gs pos="90000">
                      <a:schemeClr val="accent1">
                        <a:alpha val="0"/>
                      </a:schemeClr>
                    </a:gs>
                  </a:gsLst>
                  <a:lin ang="5400000" scaled="1"/>
                </a:gradFill>
              </a:rPr>
              <a:t>4</a:t>
            </a:r>
            <a:r>
              <a:rPr lang="zh-CN" altLang="en-US" sz="6600" b="1" spc="300" dirty="0">
                <a:gradFill>
                  <a:gsLst>
                    <a:gs pos="0">
                      <a:schemeClr val="accent1"/>
                    </a:gs>
                    <a:gs pos="90000">
                      <a:schemeClr val="accent1">
                        <a:alpha val="0"/>
                      </a:schemeClr>
                    </a:gs>
                  </a:gsLst>
                  <a:lin ang="5400000" scaled="1"/>
                </a:gradFill>
              </a:rPr>
              <a:t>章</a:t>
            </a:r>
            <a:endParaRPr lang="zh-CN" altLang="en-US" sz="6600" b="1" spc="300" dirty="0">
              <a:gradFill>
                <a:gsLst>
                  <a:gs pos="0">
                    <a:schemeClr val="accent1"/>
                  </a:gs>
                  <a:gs pos="90000">
                    <a:schemeClr val="accent1">
                      <a:alpha val="0"/>
                    </a:schemeClr>
                  </a:gs>
                </a:gsLst>
                <a:lin ang="5400000" scaled="1"/>
              </a:gradFill>
            </a:endParaRPr>
          </a:p>
        </p:txBody>
      </p:sp>
      <p:sp>
        <p:nvSpPr>
          <p:cNvPr id="7" name="文本框 6"/>
          <p:cNvSpPr txBox="1"/>
          <p:nvPr/>
        </p:nvSpPr>
        <p:spPr>
          <a:xfrm>
            <a:off x="5034915" y="2596515"/>
            <a:ext cx="6800850" cy="756285"/>
          </a:xfrm>
          <a:prstGeom prst="rect">
            <a:avLst/>
          </a:prstGeom>
          <a:noFill/>
        </p:spPr>
        <p:txBody>
          <a:bodyPr wrap="none" rtlCol="0">
            <a:noAutofit/>
          </a:bodyPr>
          <a:lstStyle/>
          <a:p>
            <a:pPr algn="ctr">
              <a:buClrTx/>
              <a:buSzTx/>
              <a:buFontTx/>
            </a:pPr>
            <a:r>
              <a:rPr lang="zh-CN" altLang="en-US" sz="4000" b="1" spc="300" dirty="0">
                <a:latin typeface="微软雅黑" panose="020B0503020204020204" charset="-122"/>
                <a:sym typeface="+mn-ea"/>
              </a:rPr>
              <a:t>测量和特征提取</a:t>
            </a:r>
            <a:endParaRPr lang="zh-CN" altLang="en-US" sz="4000" b="1" spc="300" dirty="0">
              <a:latin typeface="微软雅黑" panose="020B0503020204020204" charset="-122"/>
              <a:sym typeface="+mn-ea"/>
            </a:endParaRPr>
          </a:p>
        </p:txBody>
      </p:sp>
      <p:cxnSp>
        <p:nvCxnSpPr>
          <p:cNvPr id="10" name="直接连接符 9"/>
          <p:cNvCxnSpPr/>
          <p:nvPr/>
        </p:nvCxnSpPr>
        <p:spPr>
          <a:xfrm>
            <a:off x="4827540" y="2567305"/>
            <a:ext cx="0" cy="1135380"/>
          </a:xfrm>
          <a:prstGeom prst="line">
            <a:avLst/>
          </a:prstGeom>
          <a:ln>
            <a:solidFill>
              <a:schemeClr val="bg1">
                <a:lumMod val="50000"/>
              </a:schemeClr>
            </a:solidFill>
            <a:prstDash val="dashDot"/>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5763895" y="3352800"/>
            <a:ext cx="5092700" cy="76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54295" y="3552825"/>
            <a:ext cx="6681470" cy="645160"/>
          </a:xfrm>
          <a:prstGeom prst="rect">
            <a:avLst/>
          </a:prstGeom>
          <a:noFill/>
        </p:spPr>
        <p:txBody>
          <a:bodyPr wrap="square" rtlCol="0">
            <a:spAutoFit/>
          </a:bodyPr>
          <a:p>
            <a:pPr algn="ctr"/>
            <a:r>
              <a:rPr lang="en-US" altLang="zh-CN" b="1" spc="100" dirty="0">
                <a:solidFill>
                  <a:srgbClr val="A13F0B"/>
                </a:solidFill>
                <a:latin typeface="华文楷体" panose="02010600040101010101" charset="-122"/>
                <a:ea typeface="华文楷体" panose="02010600040101010101" charset="-122"/>
              </a:rPr>
              <a:t>Measurement and feature extraction</a:t>
            </a:r>
            <a:endParaRPr lang="en-US" altLang="zh-CN" b="1" spc="100" dirty="0">
              <a:solidFill>
                <a:srgbClr val="A13F0B"/>
              </a:solidFill>
              <a:latin typeface="华文楷体" panose="02010600040101010101" charset="-122"/>
              <a:ea typeface="华文楷体" panose="02010600040101010101" charset="-122"/>
            </a:endParaRPr>
          </a:p>
          <a:p>
            <a:pPr algn="ctr"/>
            <a:endParaRPr lang="en-US" altLang="zh-CN" b="1" spc="100" dirty="0">
              <a:solidFill>
                <a:srgbClr val="A13F0B"/>
              </a:solidFill>
              <a:latin typeface="华文楷体" panose="02010600040101010101" charset="-122"/>
              <a:ea typeface="华文楷体" panose="02010600040101010101" charset="-122"/>
            </a:endParaRPr>
          </a:p>
        </p:txBody>
      </p:sp>
    </p:spTree>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173494" y="277360"/>
            <a:ext cx="8048203" cy="423545"/>
          </a:xfrm>
        </p:spPr>
        <p:txBody>
          <a:bodyPr/>
          <a:lstStyle/>
          <a:p>
            <a:r>
              <a:rPr sz="2400" spc="100" dirty="0">
                <a:solidFill>
                  <a:srgbClr val="A13F0B"/>
                </a:solidFill>
                <a:latin typeface="华文楷体" panose="02010600040101010101" charset="-122"/>
                <a:ea typeface="华文楷体" panose="02010600040101010101" charset="-122"/>
                <a:sym typeface="+mn-ea"/>
              </a:rPr>
              <a:t>测量和特征提取</a:t>
            </a:r>
            <a:endParaRPr lang="zh-CN" altLang="en-US" sz="2400" spc="100" dirty="0">
              <a:solidFill>
                <a:srgbClr val="A13F0B"/>
              </a:solidFill>
              <a:latin typeface="华文楷体" panose="02010600040101010101" charset="-122"/>
              <a:ea typeface="华文楷体" panose="02010600040101010101" charset="-122"/>
              <a:sym typeface="+mn-ea"/>
            </a:endParaRPr>
          </a:p>
        </p:txBody>
      </p:sp>
      <p:grpSp>
        <p:nvGrpSpPr>
          <p:cNvPr id="6" name="组合 5"/>
          <p:cNvGrpSpPr/>
          <p:nvPr/>
        </p:nvGrpSpPr>
        <p:grpSpPr>
          <a:xfrm>
            <a:off x="234315" y="1103630"/>
            <a:ext cx="10916285" cy="4545965"/>
            <a:chOff x="369" y="1738"/>
            <a:chExt cx="17191" cy="7159"/>
          </a:xfrm>
        </p:grpSpPr>
        <p:sp>
          <p:nvSpPr>
            <p:cNvPr id="7" name="文本框 6"/>
            <p:cNvSpPr txBox="1"/>
            <p:nvPr/>
          </p:nvSpPr>
          <p:spPr>
            <a:xfrm>
              <a:off x="369" y="1738"/>
              <a:ext cx="3917" cy="4023"/>
            </a:xfrm>
            <a:prstGeom prst="rect">
              <a:avLst/>
            </a:prstGeom>
            <a:noFill/>
          </p:spPr>
          <p:txBody>
            <a:bodyPr wrap="square" lIns="0" tIns="0" rIns="0" bIns="0" rtlCol="0">
              <a:spAutoFit/>
            </a:bodyPr>
            <a:lstStyle/>
            <a:p>
              <a:pPr algn="l"/>
              <a:r>
                <a:rPr lang="zh-CN" altLang="en-US" sz="16600" spc="300" dirty="0">
                  <a:solidFill>
                    <a:schemeClr val="accent1"/>
                  </a:solidFill>
                  <a:latin typeface="黑体" panose="02010609060101010101" charset="-122"/>
                  <a:ea typeface="黑体" panose="02010609060101010101" charset="-122"/>
                </a:rPr>
                <a:t>“</a:t>
              </a:r>
              <a:endParaRPr lang="zh-CN" altLang="en-US" sz="16600" spc="300" dirty="0">
                <a:solidFill>
                  <a:schemeClr val="accent1"/>
                </a:solidFill>
                <a:latin typeface="黑体" panose="02010609060101010101" charset="-122"/>
                <a:ea typeface="黑体" panose="02010609060101010101" charset="-122"/>
              </a:endParaRPr>
            </a:p>
          </p:txBody>
        </p:sp>
        <p:grpSp>
          <p:nvGrpSpPr>
            <p:cNvPr id="8" name="组合 7"/>
            <p:cNvGrpSpPr/>
            <p:nvPr/>
          </p:nvGrpSpPr>
          <p:grpSpPr>
            <a:xfrm>
              <a:off x="1640" y="2037"/>
              <a:ext cx="15920" cy="6860"/>
              <a:chOff x="1640" y="2037"/>
              <a:chExt cx="15920" cy="6860"/>
            </a:xfrm>
          </p:grpSpPr>
          <p:sp>
            <p:nvSpPr>
              <p:cNvPr id="10" name="矩形 9"/>
              <p:cNvSpPr/>
              <p:nvPr/>
            </p:nvSpPr>
            <p:spPr>
              <a:xfrm>
                <a:off x="1640" y="2037"/>
                <a:ext cx="15920" cy="6860"/>
              </a:xfrm>
              <a:prstGeom prst="rect">
                <a:avLst/>
              </a:prstGeom>
              <a:noFill/>
              <a:ln w="31750">
                <a:gradFill>
                  <a:gsLst>
                    <a:gs pos="13000">
                      <a:schemeClr val="accent1">
                        <a:alpha val="0"/>
                      </a:schemeClr>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2460" y="3897"/>
                <a:ext cx="14280" cy="4740"/>
              </a:xfrm>
              <a:prstGeom prst="rect">
                <a:avLst/>
              </a:prstGeom>
              <a:noFill/>
            </p:spPr>
            <p:txBody>
              <a:bodyPr wrap="square" lIns="0" tIns="0" rIns="0" bIns="0" rtlCol="0">
                <a:no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2000" dirty="0"/>
                  <a:t>测量信号的常见不同特征包括定位信号波峰并确定其高度、宽度和与邻点的距离；测量时域特征，如峰间幅值和信号包络；测量脉冲指标，如过冲和占空比。在频域中，测量基频、均值频率、中位数频率和谐波频率、通道带宽和频带功率。通过测量无乱真动态范围、信噪比、总谐波失真、信号与噪声失真比和三阶截断能够有效地表征系统。在本部分中，将介绍</a:t>
                </a:r>
                <a:r>
                  <a:rPr lang="zh-CN" altLang="en-US" sz="2000" dirty="0">
                    <a:sym typeface="+mn-ea"/>
                  </a:rPr>
                  <a:t>基于</a:t>
                </a:r>
                <a:r>
                  <a:rPr lang="en-US" altLang="zh-CN" sz="2000" dirty="0">
                    <a:sym typeface="+mn-ea"/>
                  </a:rPr>
                  <a:t>Python</a:t>
                </a:r>
                <a:r>
                  <a:rPr lang="zh-CN" altLang="en-US" sz="2000" dirty="0">
                    <a:sym typeface="+mn-ea"/>
                  </a:rPr>
                  <a:t>的</a:t>
                </a:r>
                <a:r>
                  <a:rPr lang="zh-CN" altLang="en-US" sz="2000" b="1" dirty="0"/>
                  <a:t>测量和特征提取</a:t>
                </a:r>
                <a:r>
                  <a:rPr lang="zh-CN" altLang="en-US" sz="2000" dirty="0"/>
                  <a:t>实例，包括</a:t>
                </a:r>
                <a:r>
                  <a:rPr lang="zh-CN" altLang="en-US" sz="2000" b="1" dirty="0"/>
                  <a:t>描述性统计量</a:t>
                </a:r>
                <a:r>
                  <a:rPr lang="zh-CN" altLang="en-US" sz="2000" b="1" dirty="0"/>
                  <a:t>、脉冲和跃迁指标</a:t>
                </a:r>
                <a:r>
                  <a:rPr lang="zh-CN" altLang="en-US" sz="2000" dirty="0"/>
                  <a:t>两部分。</a:t>
                </a:r>
                <a:endParaRPr lang="zh-CN" altLang="en-US" sz="2000" dirty="0"/>
              </a:p>
            </p:txBody>
          </p:sp>
        </p:grpSp>
      </p:grpSp>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73494" y="277360"/>
            <a:ext cx="8048203" cy="423545"/>
          </a:xfrm>
        </p:spPr>
        <p:txBody>
          <a:bodyPr/>
          <a:lstStyle/>
          <a:p>
            <a:r>
              <a:rPr sz="2400" spc="100" dirty="0">
                <a:solidFill>
                  <a:srgbClr val="A13F0B"/>
                </a:solidFill>
                <a:latin typeface="华文楷体" panose="02010600040101010101" charset="-122"/>
                <a:ea typeface="华文楷体" panose="02010600040101010101" charset="-122"/>
                <a:sym typeface="+mn-ea"/>
              </a:rPr>
              <a:t>测量和特征提取</a:t>
            </a:r>
            <a:endParaRPr lang="zh-CN" altLang="en-US" sz="2400" spc="100" dirty="0">
              <a:solidFill>
                <a:srgbClr val="A13F0B"/>
              </a:solidFill>
              <a:latin typeface="华文楷体" panose="02010600040101010101" charset="-122"/>
              <a:ea typeface="华文楷体" panose="02010600040101010101" charset="-122"/>
              <a:sym typeface="+mn-ea"/>
            </a:endParaRPr>
          </a:p>
        </p:txBody>
      </p:sp>
      <p:sp>
        <p:nvSpPr>
          <p:cNvPr id="20" name="文本框 19"/>
          <p:cNvSpPr txBox="1"/>
          <p:nvPr/>
        </p:nvSpPr>
        <p:spPr>
          <a:xfrm>
            <a:off x="1071880" y="1061720"/>
            <a:ext cx="4174490" cy="1106805"/>
          </a:xfrm>
          <a:prstGeom prst="rect">
            <a:avLst/>
          </a:prstGeom>
          <a:noFill/>
        </p:spPr>
        <p:txBody>
          <a:bodyPr wrap="square" lIns="0" tIns="0" rIns="0" bIns="0" rtlCol="0">
            <a:noAutofit/>
          </a:bodyPr>
          <a:p>
            <a:pPr eaLnBrk="1" hangingPunct="1">
              <a:lnSpc>
                <a:spcPct val="130000"/>
              </a:lnSpc>
            </a:pPr>
            <a:r>
              <a:rPr lang="zh-CN" altLang="en-US" sz="2400" b="1" spc="300" dirty="0">
                <a:solidFill>
                  <a:schemeClr val="accent1"/>
                </a:solidFill>
                <a:latin typeface="+mn-ea"/>
                <a:sym typeface="+mn-ea"/>
              </a:rPr>
              <a:t>描述性统计量</a:t>
            </a:r>
            <a:endParaRPr lang="zh-CN" altLang="en-US" sz="2400" b="1" spc="300" dirty="0">
              <a:solidFill>
                <a:schemeClr val="accent1"/>
              </a:solidFill>
              <a:latin typeface="+mn-ea"/>
              <a:sym typeface="+mn-ea"/>
            </a:endParaRPr>
          </a:p>
          <a:p>
            <a:pPr eaLnBrk="1" hangingPunct="1">
              <a:lnSpc>
                <a:spcPct val="130000"/>
              </a:lnSpc>
            </a:pPr>
            <a:r>
              <a:rPr lang="zh-CN" altLang="en-US" sz="2400" b="1" spc="300" dirty="0">
                <a:solidFill>
                  <a:schemeClr val="accent1"/>
                </a:solidFill>
                <a:latin typeface="+mn-ea"/>
                <a:sym typeface="+mn-ea"/>
              </a:rPr>
              <a:t>例：确定峰宽</a:t>
            </a:r>
            <a:endParaRPr lang="zh-CN" altLang="en-US" sz="2400" b="1" spc="300" dirty="0">
              <a:solidFill>
                <a:schemeClr val="accent1"/>
              </a:solidFill>
              <a:latin typeface="+mn-ea"/>
              <a:sym typeface="+mn-ea"/>
            </a:endParaRPr>
          </a:p>
          <a:p>
            <a:pPr eaLnBrk="1" hangingPunct="1">
              <a:lnSpc>
                <a:spcPct val="130000"/>
              </a:lnSpc>
            </a:pPr>
            <a:endParaRPr lang="zh-CN" altLang="en-US" sz="2400" b="1" spc="300" dirty="0">
              <a:solidFill>
                <a:schemeClr val="accent1"/>
              </a:solidFill>
              <a:latin typeface="+mn-ea"/>
              <a:ea typeface="+mn-ea"/>
            </a:endParaRPr>
          </a:p>
          <a:p>
            <a:pPr eaLnBrk="1" hangingPunct="1">
              <a:lnSpc>
                <a:spcPct val="130000"/>
              </a:lnSpc>
            </a:pPr>
            <a:endParaRPr lang="zh-CN" altLang="en-US" sz="2400" b="1" spc="300" dirty="0">
              <a:solidFill>
                <a:schemeClr val="accent1"/>
              </a:solidFill>
              <a:latin typeface="+mn-ea"/>
              <a:ea typeface="+mn-ea"/>
            </a:endParaRPr>
          </a:p>
        </p:txBody>
      </p:sp>
      <p:sp>
        <p:nvSpPr>
          <p:cNvPr id="3" name="文本框 2"/>
          <p:cNvSpPr txBox="1"/>
          <p:nvPr/>
        </p:nvSpPr>
        <p:spPr>
          <a:xfrm>
            <a:off x="1072515" y="2618105"/>
            <a:ext cx="9989820" cy="3173095"/>
          </a:xfrm>
          <a:prstGeom prst="rect">
            <a:avLst/>
          </a:prstGeom>
          <a:noFill/>
        </p:spPr>
        <p:txBody>
          <a:bodyPr wrap="square" rtlCol="0">
            <a:noAutofit/>
          </a:bodyPr>
          <a:p>
            <a:pPr marL="342900" indent="-342900" algn="just" eaLnBrk="1">
              <a:lnSpc>
                <a:spcPct val="130000"/>
              </a:lnSpc>
              <a:spcBef>
                <a:spcPts val="600"/>
              </a:spcBef>
              <a:spcAft>
                <a:spcPts val="600"/>
              </a:spcAft>
              <a:buClr>
                <a:schemeClr val="tx2"/>
              </a:buClr>
              <a:buFont typeface="Wingdings" panose="05000000000000000000" pitchFamily="2" charset="2"/>
              <a:buChar char="n"/>
            </a:pPr>
            <a:endParaRPr lang="zh-CN" sz="2000" dirty="0">
              <a:latin typeface="+mn-ea"/>
            </a:endParaRPr>
          </a:p>
        </p:txBody>
      </p:sp>
      <p:sp>
        <p:nvSpPr>
          <p:cNvPr id="4" name="文本框 3"/>
          <p:cNvSpPr txBox="1"/>
          <p:nvPr/>
        </p:nvSpPr>
        <p:spPr>
          <a:xfrm>
            <a:off x="869315" y="2168525"/>
            <a:ext cx="5720715" cy="2416175"/>
          </a:xfrm>
          <a:prstGeom prst="rect">
            <a:avLst/>
          </a:prstGeom>
          <a:noFill/>
        </p:spPr>
        <p:txBody>
          <a:bodyPr wrap="square" rtlCol="0">
            <a:noAutofit/>
          </a:bodyPr>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000" dirty="0">
                <a:latin typeface="+mn-ea"/>
                <a:ea typeface="+mn-ea"/>
              </a:rPr>
              <a:t>由钟形曲线之和组成的信号可以生成高斯信号，以便在信号处理、模式识别、机器学习等领域进行数据模拟和分析。我们可以在生成具有不同特征的高斯信号之后将其叠加，以模拟复杂的数据分布并</a:t>
            </a:r>
            <a:r>
              <a:rPr lang="zh-CN" altLang="en-US" sz="2000" dirty="0">
                <a:latin typeface="+mn-ea"/>
                <a:sym typeface="+mn-ea"/>
              </a:rPr>
              <a:t>进一步处理和分析</a:t>
            </a:r>
            <a:r>
              <a:rPr lang="zh-CN" altLang="en-US" sz="2000" dirty="0">
                <a:latin typeface="+mn-ea"/>
                <a:ea typeface="+mn-ea"/>
              </a:rPr>
              <a:t>生成的信号，例如峰值检测、峰值拟合、峰值提取等。</a:t>
            </a:r>
            <a:endParaRPr lang="zh-CN" altLang="en-US" sz="2000" dirty="0">
              <a:latin typeface="+mn-ea"/>
              <a:ea typeface="+mn-ea"/>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000" dirty="0">
                <a:latin typeface="+mn-ea"/>
                <a:ea typeface="+mn-ea"/>
              </a:rPr>
              <a:t>创建由钟形曲线之和组成的信号，指定每条曲线的位置、高度和宽度，如右图所示。</a:t>
            </a:r>
            <a:endParaRPr lang="zh-CN" altLang="en-US" sz="2000" dirty="0">
              <a:latin typeface="+mn-ea"/>
              <a:ea typeface="+mn-ea"/>
            </a:endParaRPr>
          </a:p>
          <a:p>
            <a:pPr indent="0" algn="just" eaLnBrk="1">
              <a:lnSpc>
                <a:spcPct val="130000"/>
              </a:lnSpc>
              <a:spcBef>
                <a:spcPts val="600"/>
              </a:spcBef>
              <a:spcAft>
                <a:spcPts val="600"/>
              </a:spcAft>
              <a:buClr>
                <a:schemeClr val="tx2"/>
              </a:buClr>
              <a:buFont typeface="Wingdings" panose="05000000000000000000" pitchFamily="2" charset="2"/>
              <a:buNone/>
            </a:pPr>
            <a:endParaRPr lang="zh-CN" sz="2000" dirty="0">
              <a:latin typeface="+mn-ea"/>
              <a:ea typeface="+mn-ea"/>
            </a:endParaRPr>
          </a:p>
        </p:txBody>
      </p:sp>
      <p:sp>
        <p:nvSpPr>
          <p:cNvPr id="6" name="文本框 5"/>
          <p:cNvSpPr txBox="1"/>
          <p:nvPr/>
        </p:nvSpPr>
        <p:spPr>
          <a:xfrm>
            <a:off x="7027545" y="5648325"/>
            <a:ext cx="4239895" cy="374015"/>
          </a:xfrm>
          <a:prstGeom prst="rect">
            <a:avLst/>
          </a:prstGeom>
        </p:spPr>
        <p:txBody>
          <a:bodyPr wrap="square">
            <a:spAutoFit/>
          </a:bodyPr>
          <a:p>
            <a:pPr marL="0" indent="228600" algn="ctr" defTabSz="266700">
              <a:lnSpc>
                <a:spcPct val="115000"/>
              </a:lnSpc>
              <a:buClrTx/>
              <a:buSzTx/>
              <a:buFontTx/>
            </a:pPr>
            <a:r>
              <a:rPr lang="zh-CN" altLang="en-US" sz="1600">
                <a:latin typeface="Times New Roman" panose="02020603050405020304"/>
                <a:ea typeface="宋体" panose="02010600030101010101" pitchFamily="2" charset="-122"/>
              </a:rPr>
              <a:t>图</a:t>
            </a:r>
            <a:r>
              <a:rPr lang="en-US" altLang="zh-CN" sz="1600">
                <a:latin typeface="Times New Roman" panose="02020603050405020304"/>
                <a:ea typeface="宋体" panose="02010600030101010101" pitchFamily="2" charset="-122"/>
              </a:rPr>
              <a:t>1</a:t>
            </a:r>
            <a:r>
              <a:rPr lang="zh-CN" altLang="en-US" sz="1600">
                <a:latin typeface="Times New Roman" panose="02020603050405020304"/>
                <a:ea typeface="宋体" panose="02010600030101010101" pitchFamily="2" charset="-122"/>
              </a:rPr>
              <a:t> 由钟形曲线之和组成的信号</a:t>
            </a:r>
            <a:endParaRPr lang="zh-CN" altLang="en-US" sz="1600">
              <a:latin typeface="Times New Roman" panose="02020603050405020304"/>
              <a:ea typeface="宋体" panose="02010600030101010101" pitchFamily="2" charset="-122"/>
            </a:endParaRPr>
          </a:p>
        </p:txBody>
      </p:sp>
      <p:pic>
        <p:nvPicPr>
          <p:cNvPr id="43" name="Picture" descr="图表, 折线图&#10;&#10;描述已自动生成"/>
          <p:cNvPicPr>
            <a:picLocks noChangeAspect="1" noChangeArrowheads="1"/>
          </p:cNvPicPr>
          <p:nvPr/>
        </p:nvPicPr>
        <p:blipFill>
          <a:blip r:embed="rId1"/>
          <a:stretch>
            <a:fillRect/>
          </a:stretch>
        </p:blipFill>
        <p:spPr>
          <a:xfrm>
            <a:off x="6806565" y="1807845"/>
            <a:ext cx="4851400" cy="3540760"/>
          </a:xfrm>
          <a:prstGeom prst="rect">
            <a:avLst/>
          </a:prstGeom>
          <a:noFill/>
          <a:ln w="9525">
            <a:noFill/>
          </a:ln>
        </p:spPr>
      </p:pic>
    </p:spTree>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73494" y="277360"/>
            <a:ext cx="8048203" cy="423545"/>
          </a:xfrm>
        </p:spPr>
        <p:txBody>
          <a:bodyPr/>
          <a:lstStyle/>
          <a:p>
            <a:r>
              <a:rPr sz="2400" spc="100" dirty="0">
                <a:solidFill>
                  <a:srgbClr val="A13F0B"/>
                </a:solidFill>
                <a:latin typeface="华文楷体" panose="02010600040101010101" charset="-122"/>
                <a:ea typeface="华文楷体" panose="02010600040101010101" charset="-122"/>
                <a:sym typeface="+mn-ea"/>
              </a:rPr>
              <a:t>测量和特征提取</a:t>
            </a:r>
            <a:endParaRPr lang="zh-CN" altLang="en-US" sz="2400" spc="100" dirty="0">
              <a:solidFill>
                <a:srgbClr val="A13F0B"/>
              </a:solidFill>
              <a:latin typeface="华文楷体" panose="02010600040101010101" charset="-122"/>
              <a:ea typeface="华文楷体" panose="02010600040101010101" charset="-122"/>
              <a:sym typeface="+mn-ea"/>
            </a:endParaRPr>
          </a:p>
        </p:txBody>
      </p:sp>
      <p:grpSp>
        <p:nvGrpSpPr>
          <p:cNvPr id="17" name="组合 16"/>
          <p:cNvGrpSpPr/>
          <p:nvPr/>
        </p:nvGrpSpPr>
        <p:grpSpPr>
          <a:xfrm>
            <a:off x="1173480" y="1106170"/>
            <a:ext cx="5347970" cy="4392295"/>
            <a:chOff x="1811" y="2627"/>
            <a:chExt cx="8422" cy="6917"/>
          </a:xfrm>
        </p:grpSpPr>
        <p:sp>
          <p:nvSpPr>
            <p:cNvPr id="20" name="文本框 19"/>
            <p:cNvSpPr txBox="1"/>
            <p:nvPr/>
          </p:nvSpPr>
          <p:spPr>
            <a:xfrm>
              <a:off x="1811" y="2627"/>
              <a:ext cx="8422" cy="937"/>
            </a:xfrm>
            <a:prstGeom prst="rect">
              <a:avLst/>
            </a:prstGeom>
            <a:noFill/>
          </p:spPr>
          <p:txBody>
            <a:bodyPr wrap="square" lIns="0" tIns="0" rIns="0" bIns="0" rtlCol="0">
              <a:noAutofit/>
            </a:bodyPr>
            <a:p>
              <a:pPr eaLnBrk="1" hangingPunct="1">
                <a:lnSpc>
                  <a:spcPct val="130000"/>
                </a:lnSpc>
              </a:pPr>
              <a:r>
                <a:rPr lang="zh-CN" altLang="en-US" sz="2400" b="1" spc="300" dirty="0">
                  <a:solidFill>
                    <a:schemeClr val="accent1"/>
                  </a:solidFill>
                  <a:latin typeface="+mn-ea"/>
                  <a:ea typeface="+mn-ea"/>
                </a:rPr>
                <a:t>例：</a:t>
              </a:r>
              <a:r>
                <a:rPr lang="zh-CN" altLang="en-US" sz="2400" b="1" spc="300" dirty="0">
                  <a:solidFill>
                    <a:schemeClr val="accent1"/>
                  </a:solidFill>
                  <a:latin typeface="+mn-ea"/>
                  <a:sym typeface="+mn-ea"/>
                </a:rPr>
                <a:t>确定峰宽</a:t>
              </a:r>
              <a:endParaRPr lang="zh-CN" altLang="en-US" sz="2400" b="1" spc="300" dirty="0">
                <a:solidFill>
                  <a:schemeClr val="accent1"/>
                </a:solidFill>
                <a:latin typeface="+mn-ea"/>
                <a:ea typeface="+mn-ea"/>
              </a:endParaRPr>
            </a:p>
          </p:txBody>
        </p:sp>
        <p:sp>
          <p:nvSpPr>
            <p:cNvPr id="21" name="文本框 20"/>
            <p:cNvSpPr txBox="1"/>
            <p:nvPr/>
          </p:nvSpPr>
          <p:spPr>
            <a:xfrm>
              <a:off x="1811" y="3938"/>
              <a:ext cx="7752" cy="5606"/>
            </a:xfrm>
            <a:prstGeom prst="rect">
              <a:avLst/>
            </a:prstGeom>
            <a:noFill/>
          </p:spPr>
          <p:txBody>
            <a:bodyPr wrap="square" lIns="0" tIns="0" rIns="0" bIns="0" rtlCol="0">
              <a:noAutofit/>
            </a:bodyPr>
            <a:p>
              <a:pPr algn="just" eaLnBrk="1" hangingPunct="1">
                <a:lnSpc>
                  <a:spcPct val="130000"/>
                </a:lnSpc>
              </a:pPr>
              <a:r>
                <a:rPr lang="zh-CN" altLang="en-US" sz="2000" spc="300" dirty="0">
                  <a:solidFill>
                    <a:schemeClr val="tx1">
                      <a:lumMod val="85000"/>
                      <a:lumOff val="15000"/>
                    </a:schemeClr>
                  </a:solidFill>
                  <a:latin typeface="+mn-ea"/>
                  <a:ea typeface="+mn-ea"/>
                </a:rPr>
                <a:t>可以使用</a:t>
              </a:r>
              <a:r>
                <a:rPr lang="en-US" altLang="zh-CN" sz="2000" spc="300" dirty="0">
                  <a:solidFill>
                    <a:schemeClr val="tx1">
                      <a:lumMod val="85000"/>
                      <a:lumOff val="15000"/>
                    </a:schemeClr>
                  </a:solidFill>
                  <a:latin typeface="+mn-ea"/>
                  <a:ea typeface="+mn-ea"/>
                </a:rPr>
                <a:t>sig.find_peaks()</a:t>
              </a:r>
              <a:r>
                <a:rPr lang="zh-CN" altLang="en-US" sz="2000" spc="300" dirty="0">
                  <a:solidFill>
                    <a:schemeClr val="tx1">
                      <a:lumMod val="85000"/>
                      <a:lumOff val="15000"/>
                    </a:schemeClr>
                  </a:solidFill>
                  <a:latin typeface="+mn-ea"/>
                  <a:ea typeface="+mn-ea"/>
                </a:rPr>
                <a:t>来寻找峰值，能够获取波峰的高度、宽度等信息。在相对高差的一半处测量波峰的宽度。</a:t>
              </a:r>
              <a:endParaRPr lang="zh-CN" altLang="en-US" sz="2000" spc="300" dirty="0">
                <a:solidFill>
                  <a:schemeClr val="tx1">
                    <a:lumMod val="85000"/>
                    <a:lumOff val="15000"/>
                  </a:schemeClr>
                </a:solidFill>
                <a:latin typeface="+mn-ea"/>
                <a:ea typeface="+mn-ea"/>
              </a:endParaRPr>
            </a:p>
            <a:p>
              <a:pPr algn="just" eaLnBrk="1" hangingPunct="1">
                <a:lnSpc>
                  <a:spcPct val="130000"/>
                </a:lnSpc>
              </a:pPr>
              <a:r>
                <a:rPr lang="zh-CN" altLang="en-US" sz="2000" spc="300" dirty="0">
                  <a:solidFill>
                    <a:schemeClr val="tx1">
                      <a:lumMod val="85000"/>
                      <a:lumOff val="15000"/>
                    </a:schemeClr>
                  </a:solidFill>
                  <a:latin typeface="+mn-ea"/>
                  <a:ea typeface="+mn-ea"/>
                </a:rPr>
                <a:t>由右图可以看出，在相对高差一半处测得的信号波峰的高度、宽度以及峰值与其两侧的谷值之间的垂直距离信息。</a:t>
              </a:r>
              <a:endParaRPr lang="zh-CN" altLang="en-US" sz="2000" spc="300" dirty="0">
                <a:solidFill>
                  <a:schemeClr val="tx1">
                    <a:lumMod val="85000"/>
                    <a:lumOff val="15000"/>
                  </a:schemeClr>
                </a:solidFill>
                <a:latin typeface="+mn-ea"/>
                <a:ea typeface="+mn-ea"/>
              </a:endParaRPr>
            </a:p>
          </p:txBody>
        </p:sp>
      </p:grpSp>
      <p:sp>
        <p:nvSpPr>
          <p:cNvPr id="7" name="文本框 6"/>
          <p:cNvSpPr txBox="1"/>
          <p:nvPr/>
        </p:nvSpPr>
        <p:spPr>
          <a:xfrm>
            <a:off x="6733540" y="5208270"/>
            <a:ext cx="4511040" cy="451485"/>
          </a:xfrm>
          <a:prstGeom prst="rect">
            <a:avLst/>
          </a:prstGeom>
        </p:spPr>
        <p:txBody>
          <a:bodyPr wrap="square">
            <a:noAutofit/>
          </a:bodyPr>
          <a:p>
            <a:pPr marL="0" indent="228600" algn="ctr" defTabSz="266700">
              <a:lnSpc>
                <a:spcPct val="115000"/>
              </a:lnSpc>
              <a:spcBef>
                <a:spcPct val="0"/>
              </a:spcBef>
              <a:spcAft>
                <a:spcPct val="0"/>
              </a:spcAft>
            </a:pPr>
            <a:r>
              <a:rPr lang="zh-CN" altLang="en-US" sz="1600">
                <a:latin typeface="Times New Roman" panose="02020603050405020304"/>
                <a:ea typeface="宋体" panose="02010600030101010101" pitchFamily="2" charset="-122"/>
              </a:rPr>
              <a:t>图</a:t>
            </a:r>
            <a:r>
              <a:rPr lang="en-US" altLang="zh-CN" sz="1600">
                <a:latin typeface="Times New Roman" panose="02020603050405020304"/>
                <a:ea typeface="Times New Roman" panose="02020603050405020304"/>
              </a:rPr>
              <a:t>2</a:t>
            </a:r>
            <a:r>
              <a:rPr lang="en-US" altLang="zh-CN" sz="1600">
                <a:latin typeface="Times New Roman" panose="02020603050405020304"/>
                <a:ea typeface="Times New Roman" panose="02020603050405020304"/>
              </a:rPr>
              <a:t> </a:t>
            </a:r>
            <a:r>
              <a:rPr lang="zh-CN" altLang="en-US" sz="1600">
                <a:latin typeface="Times New Roman" panose="02020603050405020304"/>
                <a:ea typeface="宋体" panose="02010600030101010101" pitchFamily="2" charset="-122"/>
              </a:rPr>
              <a:t>相对高差一半处测得波峰的宽度</a:t>
            </a:r>
            <a:endParaRPr lang="zh-CN" altLang="en-US" sz="1600">
              <a:latin typeface="Times New Roman" panose="02020603050405020304"/>
              <a:ea typeface="宋体" panose="02010600030101010101" pitchFamily="2" charset="-122"/>
            </a:endParaRPr>
          </a:p>
        </p:txBody>
      </p:sp>
      <p:pic>
        <p:nvPicPr>
          <p:cNvPr id="44" name="Picture" descr="图表, 折线图&#10;&#10;描述已自动生成"/>
          <p:cNvPicPr>
            <a:picLocks noChangeAspect="1" noChangeArrowheads="1"/>
          </p:cNvPicPr>
          <p:nvPr/>
        </p:nvPicPr>
        <p:blipFill>
          <a:blip r:embed="rId1"/>
          <a:stretch>
            <a:fillRect/>
          </a:stretch>
        </p:blipFill>
        <p:spPr>
          <a:xfrm>
            <a:off x="6521450" y="1790700"/>
            <a:ext cx="4635500" cy="3175635"/>
          </a:xfrm>
          <a:prstGeom prst="rect">
            <a:avLst/>
          </a:prstGeom>
          <a:noFill/>
          <a:ln w="9525">
            <a:noFill/>
          </a:ln>
        </p:spPr>
      </p:pic>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73494" y="277360"/>
            <a:ext cx="8048203" cy="423545"/>
          </a:xfrm>
        </p:spPr>
        <p:txBody>
          <a:bodyPr/>
          <a:lstStyle/>
          <a:p>
            <a:r>
              <a:rPr sz="2400" spc="100" dirty="0">
                <a:solidFill>
                  <a:srgbClr val="A13F0B"/>
                </a:solidFill>
                <a:latin typeface="华文楷体" panose="02010600040101010101" charset="-122"/>
                <a:ea typeface="华文楷体" panose="02010600040101010101" charset="-122"/>
                <a:sym typeface="+mn-ea"/>
              </a:rPr>
              <a:t>测量和特征提取</a:t>
            </a:r>
            <a:endParaRPr lang="zh-CN" altLang="en-US" sz="2400" spc="100" dirty="0">
              <a:solidFill>
                <a:srgbClr val="A13F0B"/>
              </a:solidFill>
              <a:latin typeface="华文楷体" panose="02010600040101010101" charset="-122"/>
              <a:ea typeface="华文楷体" panose="02010600040101010101" charset="-122"/>
              <a:sym typeface="+mn-ea"/>
            </a:endParaRPr>
          </a:p>
        </p:txBody>
      </p:sp>
      <p:grpSp>
        <p:nvGrpSpPr>
          <p:cNvPr id="17" name="组合 16"/>
          <p:cNvGrpSpPr/>
          <p:nvPr/>
        </p:nvGrpSpPr>
        <p:grpSpPr>
          <a:xfrm>
            <a:off x="1173480" y="1106170"/>
            <a:ext cx="5347970" cy="4145280"/>
            <a:chOff x="1811" y="2627"/>
            <a:chExt cx="8422" cy="6528"/>
          </a:xfrm>
        </p:grpSpPr>
        <p:sp>
          <p:nvSpPr>
            <p:cNvPr id="20" name="文本框 19"/>
            <p:cNvSpPr txBox="1"/>
            <p:nvPr/>
          </p:nvSpPr>
          <p:spPr>
            <a:xfrm>
              <a:off x="1811" y="2627"/>
              <a:ext cx="8422" cy="937"/>
            </a:xfrm>
            <a:prstGeom prst="rect">
              <a:avLst/>
            </a:prstGeom>
            <a:noFill/>
          </p:spPr>
          <p:txBody>
            <a:bodyPr wrap="square" lIns="0" tIns="0" rIns="0" bIns="0" rtlCol="0">
              <a:noAutofit/>
            </a:bodyPr>
            <a:p>
              <a:pPr eaLnBrk="1" hangingPunct="1">
                <a:lnSpc>
                  <a:spcPct val="130000"/>
                </a:lnSpc>
              </a:pPr>
              <a:r>
                <a:rPr lang="zh-CN" altLang="en-US" sz="2400" b="1" spc="300" dirty="0">
                  <a:solidFill>
                    <a:schemeClr val="accent1"/>
                  </a:solidFill>
                  <a:latin typeface="+mn-ea"/>
                  <a:ea typeface="+mn-ea"/>
                </a:rPr>
                <a:t>例：</a:t>
              </a:r>
              <a:r>
                <a:rPr lang="zh-CN" altLang="en-US" sz="2400" b="1" spc="300" dirty="0">
                  <a:solidFill>
                    <a:schemeClr val="accent1"/>
                  </a:solidFill>
                  <a:latin typeface="+mn-ea"/>
                  <a:sym typeface="+mn-ea"/>
                </a:rPr>
                <a:t>周期波形的RMS值</a:t>
              </a:r>
              <a:endParaRPr lang="zh-CN" altLang="en-US" sz="2400" b="1" spc="300" dirty="0">
                <a:solidFill>
                  <a:schemeClr val="accent1"/>
                </a:solidFill>
                <a:latin typeface="+mn-ea"/>
                <a:sym typeface="+mn-ea"/>
              </a:endParaRPr>
            </a:p>
          </p:txBody>
        </p:sp>
        <p:sp>
          <p:nvSpPr>
            <p:cNvPr id="21" name="文本框 20"/>
            <p:cNvSpPr txBox="1"/>
            <p:nvPr/>
          </p:nvSpPr>
          <p:spPr>
            <a:xfrm>
              <a:off x="1811" y="3564"/>
              <a:ext cx="7991" cy="5591"/>
            </a:xfrm>
            <a:prstGeom prst="rect">
              <a:avLst/>
            </a:prstGeom>
            <a:noFill/>
          </p:spPr>
          <p:txBody>
            <a:bodyPr wrap="square" lIns="0" tIns="0" rIns="0" bIns="0" rtlCol="0">
              <a:noAutofit/>
            </a:bodyPr>
            <a:p>
              <a:pPr algn="just" eaLnBrk="1" hangingPunct="1">
                <a:lnSpc>
                  <a:spcPct val="130000"/>
                </a:lnSpc>
              </a:pPr>
              <a:r>
                <a:rPr lang="zh-CN" altLang="en-US" sz="2000" spc="300" dirty="0">
                  <a:solidFill>
                    <a:schemeClr val="tx1">
                      <a:lumMod val="85000"/>
                      <a:lumOff val="15000"/>
                    </a:schemeClr>
                  </a:solidFill>
                  <a:latin typeface="+mn-ea"/>
                  <a:ea typeface="+mn-ea"/>
                </a:rPr>
                <a:t>本例中的波形是连续时间对应波形的离散时间版本。</a:t>
              </a:r>
              <a:endParaRPr lang="zh-CN" altLang="en-US" sz="2000" spc="300" dirty="0">
                <a:solidFill>
                  <a:schemeClr val="tx1">
                    <a:lumMod val="85000"/>
                    <a:lumOff val="15000"/>
                  </a:schemeClr>
                </a:solidFill>
                <a:latin typeface="+mn-ea"/>
                <a:ea typeface="+mn-ea"/>
              </a:endParaRPr>
            </a:p>
            <a:p>
              <a:pPr algn="just" eaLnBrk="1" hangingPunct="1">
                <a:lnSpc>
                  <a:spcPct val="130000"/>
                </a:lnSpc>
              </a:pPr>
              <a:r>
                <a:rPr lang="en-US" altLang="zh-CN" sz="2000" spc="300" dirty="0">
                  <a:solidFill>
                    <a:schemeClr val="tx1">
                      <a:lumMod val="85000"/>
                      <a:lumOff val="15000"/>
                    </a:schemeClr>
                  </a:solidFill>
                  <a:latin typeface="+mn-ea"/>
                  <a:ea typeface="+mn-ea"/>
                </a:rPr>
                <a:t>RMS</a:t>
              </a:r>
              <a:r>
                <a:rPr lang="zh-CN" altLang="en-US" sz="2000" spc="300" dirty="0">
                  <a:solidFill>
                    <a:schemeClr val="tx1">
                      <a:lumMod val="85000"/>
                      <a:lumOff val="15000"/>
                    </a:schemeClr>
                  </a:solidFill>
                  <a:latin typeface="+mn-ea"/>
                  <a:ea typeface="+mn-ea"/>
                </a:rPr>
                <a:t>创建频率为</a:t>
              </a:r>
              <a:r>
                <a:rPr lang="en-US" altLang="zh-CN" sz="2000" spc="300" dirty="0">
                  <a:solidFill>
                    <a:schemeClr val="tx1">
                      <a:lumMod val="85000"/>
                      <a:lumOff val="15000"/>
                    </a:schemeClr>
                  </a:solidFill>
                  <a:latin typeface="+mn-ea"/>
                  <a:ea typeface="+mn-ea"/>
                </a:rPr>
                <a:t>p/4 rad/sample</a:t>
              </a:r>
              <a:r>
                <a:rPr lang="zh-CN" altLang="en-US" sz="2000" spc="300" dirty="0">
                  <a:solidFill>
                    <a:schemeClr val="tx1">
                      <a:lumMod val="85000"/>
                      <a:lumOff val="15000"/>
                    </a:schemeClr>
                  </a:solidFill>
                  <a:latin typeface="+mn-ea"/>
                  <a:ea typeface="+mn-ea"/>
                </a:rPr>
                <a:t>。信号的长度为</a:t>
              </a:r>
              <a:r>
                <a:rPr lang="en-US" altLang="zh-CN" sz="2000" spc="300" dirty="0">
                  <a:solidFill>
                    <a:schemeClr val="tx1">
                      <a:lumMod val="85000"/>
                      <a:lumOff val="15000"/>
                    </a:schemeClr>
                  </a:solidFill>
                  <a:latin typeface="+mn-ea"/>
                  <a:ea typeface="+mn-ea"/>
                </a:rPr>
                <a:t>16</a:t>
              </a:r>
              <a:r>
                <a:rPr lang="zh-CN" altLang="en-US" sz="2000" spc="300" dirty="0">
                  <a:solidFill>
                    <a:schemeClr val="tx1">
                      <a:lumMod val="85000"/>
                      <a:lumOff val="15000"/>
                    </a:schemeClr>
                  </a:solidFill>
                  <a:latin typeface="+mn-ea"/>
                  <a:ea typeface="+mn-ea"/>
                </a:rPr>
                <a:t>个样本，等于正弦波的两个周期。</a:t>
              </a:r>
              <a:endParaRPr lang="zh-CN" altLang="en-US" sz="2000" spc="300" dirty="0">
                <a:solidFill>
                  <a:schemeClr val="tx1">
                    <a:lumMod val="85000"/>
                    <a:lumOff val="15000"/>
                  </a:schemeClr>
                </a:solidFill>
                <a:latin typeface="+mn-ea"/>
                <a:ea typeface="+mn-ea"/>
              </a:endParaRPr>
            </a:p>
            <a:p>
              <a:pPr algn="just" eaLnBrk="1" hangingPunct="1">
                <a:lnSpc>
                  <a:spcPct val="130000"/>
                </a:lnSpc>
              </a:pPr>
              <a:r>
                <a:rPr lang="zh-CN" altLang="en-US" sz="2000" spc="300" dirty="0">
                  <a:solidFill>
                    <a:schemeClr val="tx1">
                      <a:lumMod val="85000"/>
                      <a:lumOff val="15000"/>
                    </a:schemeClr>
                  </a:solidFill>
                  <a:latin typeface="+mn-ea"/>
                  <a:ea typeface="+mn-ea"/>
                </a:rPr>
                <a:t>由右图可以看出，创建了一个周期为</a:t>
              </a:r>
              <a:r>
                <a:rPr lang="en-US" altLang="zh-CN" sz="2000" spc="300" dirty="0">
                  <a:solidFill>
                    <a:schemeClr val="tx1">
                      <a:lumMod val="85000"/>
                      <a:lumOff val="15000"/>
                    </a:schemeClr>
                  </a:solidFill>
                  <a:latin typeface="+mn-ea"/>
                  <a:ea typeface="+mn-ea"/>
                </a:rPr>
                <a:t>0.1 s </a:t>
              </a:r>
              <a:r>
                <a:rPr lang="zh-CN" altLang="en-US" sz="2000" spc="300" dirty="0">
                  <a:solidFill>
                    <a:schemeClr val="tx1">
                      <a:lumMod val="85000"/>
                      <a:lumOff val="15000"/>
                    </a:schemeClr>
                  </a:solidFill>
                  <a:latin typeface="+mn-ea"/>
                  <a:ea typeface="+mn-ea"/>
                </a:rPr>
                <a:t>的周期性方波，方波值在</a:t>
              </a:r>
              <a:r>
                <a:rPr lang="en-US" altLang="zh-CN" sz="2000" spc="300" dirty="0">
                  <a:solidFill>
                    <a:schemeClr val="tx1">
                      <a:lumMod val="85000"/>
                      <a:lumOff val="15000"/>
                    </a:schemeClr>
                  </a:solidFill>
                  <a:latin typeface="+mn-ea"/>
                  <a:ea typeface="+mn-ea"/>
                </a:rPr>
                <a:t>-2</a:t>
              </a:r>
              <a:r>
                <a:rPr lang="zh-CN" altLang="en-US" sz="2000" spc="300" dirty="0">
                  <a:solidFill>
                    <a:schemeClr val="tx1">
                      <a:lumMod val="85000"/>
                      <a:lumOff val="15000"/>
                    </a:schemeClr>
                  </a:solidFill>
                  <a:latin typeface="+mn-ea"/>
                  <a:ea typeface="+mn-ea"/>
                </a:rPr>
                <a:t>和</a:t>
              </a:r>
              <a:r>
                <a:rPr lang="en-US" altLang="zh-CN" sz="2000" spc="300" dirty="0">
                  <a:solidFill>
                    <a:schemeClr val="tx1">
                      <a:lumMod val="85000"/>
                      <a:lumOff val="15000"/>
                    </a:schemeClr>
                  </a:solidFill>
                  <a:latin typeface="+mn-ea"/>
                  <a:ea typeface="+mn-ea"/>
                </a:rPr>
                <a:t>2</a:t>
              </a:r>
              <a:r>
                <a:rPr lang="zh-CN" altLang="en-US" sz="2000" spc="300" dirty="0">
                  <a:solidFill>
                    <a:schemeClr val="tx1">
                      <a:lumMod val="85000"/>
                      <a:lumOff val="15000"/>
                    </a:schemeClr>
                  </a:solidFill>
                  <a:latin typeface="+mn-ea"/>
                  <a:ea typeface="+mn-ea"/>
                </a:rPr>
                <a:t>之间不断变换。</a:t>
              </a:r>
              <a:endParaRPr lang="zh-CN" altLang="en-US" sz="2000" spc="300" dirty="0">
                <a:solidFill>
                  <a:schemeClr val="tx1">
                    <a:lumMod val="85000"/>
                    <a:lumOff val="15000"/>
                  </a:schemeClr>
                </a:solidFill>
                <a:latin typeface="+mn-ea"/>
                <a:ea typeface="+mn-ea"/>
              </a:endParaRPr>
            </a:p>
          </p:txBody>
        </p:sp>
      </p:grpSp>
      <p:sp>
        <p:nvSpPr>
          <p:cNvPr id="7" name="文本框 6"/>
          <p:cNvSpPr txBox="1"/>
          <p:nvPr/>
        </p:nvSpPr>
        <p:spPr>
          <a:xfrm>
            <a:off x="6759575" y="5523865"/>
            <a:ext cx="4824730" cy="491490"/>
          </a:xfrm>
          <a:prstGeom prst="rect">
            <a:avLst/>
          </a:prstGeom>
        </p:spPr>
        <p:txBody>
          <a:bodyPr wrap="square">
            <a:noAutofit/>
          </a:bodyPr>
          <a:p>
            <a:pPr marL="0" indent="228600" algn="ctr" defTabSz="266700">
              <a:lnSpc>
                <a:spcPct val="115000"/>
              </a:lnSpc>
              <a:spcBef>
                <a:spcPct val="0"/>
              </a:spcBef>
              <a:spcAft>
                <a:spcPct val="0"/>
              </a:spcAft>
            </a:pPr>
            <a:r>
              <a:rPr lang="zh-CN" altLang="en-US" sz="1600">
                <a:latin typeface="Times New Roman" panose="02020603050405020304"/>
                <a:ea typeface="宋体" panose="02010600030101010101" pitchFamily="2" charset="-122"/>
              </a:rPr>
              <a:t>图</a:t>
            </a:r>
            <a:r>
              <a:rPr lang="en-US" altLang="zh-CN" sz="1600">
                <a:latin typeface="Times New Roman" panose="02020603050405020304"/>
                <a:ea typeface="Times New Roman" panose="02020603050405020304"/>
              </a:rPr>
              <a:t>3 </a:t>
            </a:r>
            <a:r>
              <a:rPr lang="zh-CN" altLang="en-US" sz="1600">
                <a:latin typeface="Times New Roman" panose="02020603050405020304"/>
                <a:ea typeface="宋体" panose="02010600030101010101" pitchFamily="2" charset="-122"/>
              </a:rPr>
              <a:t>周期方波</a:t>
            </a:r>
            <a:endParaRPr lang="zh-CN" altLang="en-US" sz="1600">
              <a:latin typeface="Times New Roman" panose="02020603050405020304"/>
              <a:ea typeface="宋体" panose="02010600030101010101" pitchFamily="2" charset="-122"/>
            </a:endParaRPr>
          </a:p>
        </p:txBody>
      </p:sp>
      <p:pic>
        <p:nvPicPr>
          <p:cNvPr id="47"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6759575" y="1700530"/>
            <a:ext cx="4824730" cy="3550920"/>
          </a:xfrm>
          <a:prstGeom prst="rect">
            <a:avLst/>
          </a:prstGeom>
          <a:noFill/>
        </p:spPr>
      </p:pic>
    </p:spTree>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73494" y="277360"/>
            <a:ext cx="8048203" cy="423545"/>
          </a:xfrm>
        </p:spPr>
        <p:txBody>
          <a:bodyPr/>
          <a:lstStyle/>
          <a:p>
            <a:r>
              <a:rPr sz="2400" spc="100" dirty="0">
                <a:solidFill>
                  <a:srgbClr val="A13F0B"/>
                </a:solidFill>
                <a:latin typeface="华文楷体" panose="02010600040101010101" charset="-122"/>
                <a:ea typeface="华文楷体" panose="02010600040101010101" charset="-122"/>
                <a:sym typeface="+mn-ea"/>
              </a:rPr>
              <a:t>测量和特征提取</a:t>
            </a:r>
            <a:endParaRPr lang="zh-CN" altLang="en-US" sz="2400" spc="100" dirty="0">
              <a:solidFill>
                <a:srgbClr val="A13F0B"/>
              </a:solidFill>
              <a:latin typeface="华文楷体" panose="02010600040101010101" charset="-122"/>
              <a:ea typeface="华文楷体" panose="02010600040101010101" charset="-122"/>
              <a:sym typeface="+mn-ea"/>
            </a:endParaRPr>
          </a:p>
        </p:txBody>
      </p:sp>
      <p:grpSp>
        <p:nvGrpSpPr>
          <p:cNvPr id="17" name="组合 16"/>
          <p:cNvGrpSpPr/>
          <p:nvPr/>
        </p:nvGrpSpPr>
        <p:grpSpPr>
          <a:xfrm>
            <a:off x="1173480" y="1106170"/>
            <a:ext cx="10673715" cy="2128520"/>
            <a:chOff x="1811" y="2627"/>
            <a:chExt cx="16809" cy="3352"/>
          </a:xfrm>
        </p:grpSpPr>
        <p:sp>
          <p:nvSpPr>
            <p:cNvPr id="20" name="文本框 19"/>
            <p:cNvSpPr txBox="1"/>
            <p:nvPr/>
          </p:nvSpPr>
          <p:spPr>
            <a:xfrm>
              <a:off x="1811" y="2627"/>
              <a:ext cx="8422" cy="937"/>
            </a:xfrm>
            <a:prstGeom prst="rect">
              <a:avLst/>
            </a:prstGeom>
            <a:noFill/>
          </p:spPr>
          <p:txBody>
            <a:bodyPr wrap="square" lIns="0" tIns="0" rIns="0" bIns="0" rtlCol="0">
              <a:noAutofit/>
            </a:bodyPr>
            <a:p>
              <a:pPr eaLnBrk="1" hangingPunct="1">
                <a:lnSpc>
                  <a:spcPct val="130000"/>
                </a:lnSpc>
              </a:pPr>
              <a:r>
                <a:rPr lang="zh-CN" altLang="en-US" sz="2400" b="1" spc="300" dirty="0">
                  <a:solidFill>
                    <a:schemeClr val="accent1"/>
                  </a:solidFill>
                  <a:latin typeface="+mn-ea"/>
                  <a:ea typeface="+mn-ea"/>
                </a:rPr>
                <a:t>例：</a:t>
              </a:r>
              <a:r>
                <a:rPr lang="zh-CN" altLang="en-US" sz="2400" b="1" spc="300" dirty="0">
                  <a:solidFill>
                    <a:schemeClr val="accent1"/>
                  </a:solidFill>
                  <a:latin typeface="+mn-ea"/>
                  <a:sym typeface="+mn-ea"/>
                </a:rPr>
                <a:t>周期波形的RMS值</a:t>
              </a:r>
              <a:endParaRPr lang="zh-CN" altLang="en-US" sz="2400" b="1" spc="300" dirty="0">
                <a:solidFill>
                  <a:schemeClr val="accent1"/>
                </a:solidFill>
                <a:latin typeface="+mn-ea"/>
                <a:sym typeface="+mn-ea"/>
              </a:endParaRPr>
            </a:p>
          </p:txBody>
        </p:sp>
        <p:sp>
          <p:nvSpPr>
            <p:cNvPr id="21" name="文本框 20"/>
            <p:cNvSpPr txBox="1"/>
            <p:nvPr/>
          </p:nvSpPr>
          <p:spPr>
            <a:xfrm>
              <a:off x="1811" y="3564"/>
              <a:ext cx="16809" cy="2415"/>
            </a:xfrm>
            <a:prstGeom prst="rect">
              <a:avLst/>
            </a:prstGeom>
            <a:noFill/>
          </p:spPr>
          <p:txBody>
            <a:bodyPr wrap="square" lIns="0" tIns="0" rIns="0" bIns="0" rtlCol="0">
              <a:noAutofit/>
            </a:bodyPr>
            <a:p>
              <a:pPr algn="just" eaLnBrk="1" hangingPunct="1">
                <a:lnSpc>
                  <a:spcPct val="130000"/>
                </a:lnSpc>
              </a:pPr>
              <a:r>
                <a:rPr lang="zh-CN" altLang="en-US" sz="2000" spc="300" dirty="0">
                  <a:solidFill>
                    <a:schemeClr val="tx1">
                      <a:lumMod val="85000"/>
                      <a:lumOff val="15000"/>
                    </a:schemeClr>
                  </a:solidFill>
                  <a:latin typeface="+mn-ea"/>
                  <a:ea typeface="+mn-ea"/>
                </a:rPr>
                <a:t>下面创建一个</a:t>
              </a:r>
              <a:r>
                <a:rPr lang="en-US" altLang="zh-CN" sz="2000" spc="300" dirty="0">
                  <a:solidFill>
                    <a:schemeClr val="tx1">
                      <a:lumMod val="85000"/>
                      <a:lumOff val="15000"/>
                    </a:schemeClr>
                  </a:solidFill>
                  <a:latin typeface="+mn-ea"/>
                  <a:ea typeface="+mn-ea"/>
                </a:rPr>
                <a:t>1 kHz </a:t>
              </a:r>
              <a:r>
                <a:rPr lang="zh-CN" altLang="en-US" sz="2000" spc="300" dirty="0">
                  <a:solidFill>
                    <a:schemeClr val="tx1">
                      <a:lumMod val="85000"/>
                      <a:lumOff val="15000"/>
                    </a:schemeClr>
                  </a:solidFill>
                  <a:latin typeface="+mn-ea"/>
                  <a:ea typeface="+mn-ea"/>
                </a:rPr>
                <a:t>采样率的矩形脉冲序列：在整个</a:t>
              </a:r>
              <a:r>
                <a:rPr lang="en-US" altLang="zh-CN" sz="2000" spc="300" dirty="0">
                  <a:solidFill>
                    <a:schemeClr val="tx1">
                      <a:lumMod val="85000"/>
                      <a:lumOff val="15000"/>
                    </a:schemeClr>
                  </a:solidFill>
                  <a:latin typeface="+mn-ea"/>
                  <a:ea typeface="+mn-ea"/>
                </a:rPr>
                <a:t>1s</a:t>
              </a:r>
              <a:r>
                <a:rPr lang="zh-CN" altLang="en-US" sz="2000" spc="300" dirty="0">
                  <a:solidFill>
                    <a:schemeClr val="tx1">
                      <a:lumMod val="85000"/>
                      <a:lumOff val="15000"/>
                    </a:schemeClr>
                  </a:solidFill>
                  <a:latin typeface="+mn-ea"/>
                  <a:ea typeface="+mn-ea"/>
                </a:rPr>
                <a:t>时间间隔内，每个</a:t>
              </a:r>
              <a:r>
                <a:rPr lang="en-US" altLang="zh-CN" sz="2000" spc="300" dirty="0">
                  <a:solidFill>
                    <a:schemeClr val="tx1">
                      <a:lumMod val="85000"/>
                      <a:lumOff val="15000"/>
                    </a:schemeClr>
                  </a:solidFill>
                  <a:latin typeface="+mn-ea"/>
                  <a:ea typeface="+mn-ea"/>
                </a:rPr>
                <a:t>0.1s</a:t>
              </a:r>
              <a:r>
                <a:rPr lang="zh-CN" altLang="en-US" sz="2000" spc="300" dirty="0">
                  <a:solidFill>
                    <a:schemeClr val="tx1">
                      <a:lumMod val="85000"/>
                      <a:lumOff val="15000"/>
                    </a:schemeClr>
                  </a:solidFill>
                  <a:latin typeface="+mn-ea"/>
                  <a:ea typeface="+mn-ea"/>
                </a:rPr>
                <a:t>内，脉冲在前</a:t>
              </a:r>
              <a:r>
                <a:rPr lang="en-US" altLang="zh-CN" sz="2000" spc="300" dirty="0">
                  <a:solidFill>
                    <a:schemeClr val="tx1">
                      <a:lumMod val="85000"/>
                      <a:lumOff val="15000"/>
                    </a:schemeClr>
                  </a:solidFill>
                  <a:latin typeface="+mn-ea"/>
                  <a:ea typeface="+mn-ea"/>
                </a:rPr>
                <a:t>0.025 s </a:t>
              </a:r>
              <a:r>
                <a:rPr lang="zh-CN" altLang="en-US" sz="2000" spc="300" dirty="0">
                  <a:solidFill>
                    <a:schemeClr val="tx1">
                      <a:lumMod val="85000"/>
                      <a:lumOff val="15000"/>
                    </a:schemeClr>
                  </a:solidFill>
                  <a:latin typeface="+mn-ea"/>
                  <a:ea typeface="+mn-ea"/>
                </a:rPr>
                <a:t>内取值为</a:t>
              </a:r>
              <a:r>
                <a:rPr lang="en-US" altLang="zh-CN" sz="2000" spc="300" dirty="0">
                  <a:solidFill>
                    <a:schemeClr val="tx1">
                      <a:lumMod val="85000"/>
                      <a:lumOff val="15000"/>
                    </a:schemeClr>
                  </a:solidFill>
                  <a:latin typeface="+mn-ea"/>
                  <a:ea typeface="+mn-ea"/>
                </a:rPr>
                <a:t>1</a:t>
              </a:r>
              <a:r>
                <a:rPr lang="zh-CN" altLang="en-US" sz="2000" spc="300" dirty="0">
                  <a:solidFill>
                    <a:schemeClr val="tx1">
                      <a:lumMod val="85000"/>
                      <a:lumOff val="15000"/>
                    </a:schemeClr>
                  </a:solidFill>
                  <a:latin typeface="+mn-ea"/>
                  <a:ea typeface="+mn-ea"/>
                </a:rPr>
                <a:t>，在后</a:t>
              </a:r>
              <a:r>
                <a:rPr lang="en-US" altLang="zh-CN" sz="2000" spc="300" dirty="0">
                  <a:solidFill>
                    <a:schemeClr val="tx1">
                      <a:lumMod val="85000"/>
                      <a:lumOff val="15000"/>
                    </a:schemeClr>
                  </a:solidFill>
                  <a:latin typeface="+mn-ea"/>
                  <a:ea typeface="+mn-ea"/>
                </a:rPr>
                <a:t>0.075 s</a:t>
              </a:r>
              <a:r>
                <a:rPr lang="zh-CN" altLang="en-US" sz="2000" spc="300" dirty="0">
                  <a:solidFill>
                    <a:schemeClr val="tx1">
                      <a:lumMod val="85000"/>
                      <a:lumOff val="15000"/>
                    </a:schemeClr>
                  </a:solidFill>
                  <a:latin typeface="+mn-ea"/>
                  <a:ea typeface="+mn-ea"/>
                </a:rPr>
                <a:t>内取值为</a:t>
              </a:r>
              <a:r>
                <a:rPr lang="en-US" altLang="zh-CN" sz="2000" spc="300" dirty="0">
                  <a:solidFill>
                    <a:schemeClr val="tx1">
                      <a:lumMod val="85000"/>
                      <a:lumOff val="15000"/>
                    </a:schemeClr>
                  </a:solidFill>
                  <a:latin typeface="+mn-ea"/>
                  <a:ea typeface="+mn-ea"/>
                </a:rPr>
                <a:t>0</a:t>
              </a:r>
              <a:r>
                <a:rPr lang="zh-CN" altLang="en-US" sz="2000" spc="300" dirty="0">
                  <a:solidFill>
                    <a:schemeClr val="tx1">
                      <a:lumMod val="85000"/>
                      <a:lumOff val="15000"/>
                    </a:schemeClr>
                  </a:solidFill>
                  <a:latin typeface="+mn-ea"/>
                  <a:ea typeface="+mn-ea"/>
                </a:rPr>
                <a:t>。最终创建的脉冲周期为</a:t>
              </a:r>
              <a:r>
                <a:rPr lang="en-US" altLang="zh-CN" sz="2000" spc="300" dirty="0">
                  <a:solidFill>
                    <a:schemeClr val="tx1">
                      <a:lumMod val="85000"/>
                      <a:lumOff val="15000"/>
                    </a:schemeClr>
                  </a:solidFill>
                  <a:latin typeface="+mn-ea"/>
                  <a:ea typeface="+mn-ea"/>
                </a:rPr>
                <a:t>0.1s</a:t>
              </a:r>
              <a:r>
                <a:rPr lang="zh-CN" altLang="en-US" sz="2000" spc="300" dirty="0">
                  <a:solidFill>
                    <a:schemeClr val="tx1">
                      <a:lumMod val="85000"/>
                      <a:lumOff val="15000"/>
                    </a:schemeClr>
                  </a:solidFill>
                  <a:latin typeface="+mn-ea"/>
                  <a:ea typeface="+mn-ea"/>
                </a:rPr>
                <a:t>，占空比为</a:t>
              </a:r>
              <a:r>
                <a:rPr lang="en-US" altLang="zh-CN" sz="2000" spc="300" dirty="0">
                  <a:solidFill>
                    <a:schemeClr val="tx1">
                      <a:lumMod val="85000"/>
                      <a:lumOff val="15000"/>
                    </a:schemeClr>
                  </a:solidFill>
                  <a:latin typeface="+mn-ea"/>
                  <a:ea typeface="+mn-ea"/>
                </a:rPr>
                <a:t>1:4</a:t>
              </a:r>
              <a:r>
                <a:rPr lang="zh-CN" altLang="en-US" sz="2000" spc="300" dirty="0">
                  <a:solidFill>
                    <a:schemeClr val="tx1">
                      <a:lumMod val="85000"/>
                      <a:lumOff val="15000"/>
                    </a:schemeClr>
                  </a:solidFill>
                  <a:latin typeface="+mn-ea"/>
                  <a:ea typeface="+mn-ea"/>
                </a:rPr>
                <a:t>。</a:t>
              </a:r>
              <a:endParaRPr lang="zh-CN" altLang="en-US" sz="2000" spc="300" dirty="0">
                <a:solidFill>
                  <a:schemeClr val="tx1">
                    <a:lumMod val="85000"/>
                    <a:lumOff val="15000"/>
                  </a:schemeClr>
                </a:solidFill>
                <a:latin typeface="+mn-ea"/>
                <a:ea typeface="+mn-ea"/>
              </a:endParaRPr>
            </a:p>
          </p:txBody>
        </p:sp>
      </p:grpSp>
      <p:sp>
        <p:nvSpPr>
          <p:cNvPr id="7" name="文本框 6"/>
          <p:cNvSpPr txBox="1"/>
          <p:nvPr/>
        </p:nvSpPr>
        <p:spPr>
          <a:xfrm>
            <a:off x="3352800" y="5655310"/>
            <a:ext cx="5868670" cy="652780"/>
          </a:xfrm>
          <a:prstGeom prst="rect">
            <a:avLst/>
          </a:prstGeom>
        </p:spPr>
        <p:txBody>
          <a:bodyPr wrap="square">
            <a:noAutofit/>
          </a:bodyPr>
          <a:p>
            <a:pPr marL="0" indent="228600" algn="ctr" defTabSz="266700">
              <a:lnSpc>
                <a:spcPct val="115000"/>
              </a:lnSpc>
              <a:spcBef>
                <a:spcPct val="0"/>
              </a:spcBef>
              <a:spcAft>
                <a:spcPct val="0"/>
              </a:spcAft>
            </a:pPr>
            <a:r>
              <a:rPr lang="zh-CN" altLang="en-US" sz="1600">
                <a:latin typeface="Times New Roman" panose="02020603050405020304"/>
                <a:ea typeface="宋体" panose="02010600030101010101" pitchFamily="2" charset="-122"/>
              </a:rPr>
              <a:t>图</a:t>
            </a:r>
            <a:r>
              <a:rPr lang="en-US" altLang="zh-CN" sz="1600">
                <a:latin typeface="Times New Roman" panose="02020603050405020304"/>
                <a:ea typeface="宋体" panose="02010600030101010101" pitchFamily="2" charset="-122"/>
              </a:rPr>
              <a:t>4</a:t>
            </a:r>
            <a:r>
              <a:rPr lang="en-US" altLang="zh-CN" sz="1600">
                <a:latin typeface="Times New Roman" panose="02020603050405020304"/>
                <a:ea typeface="Times New Roman" panose="02020603050405020304"/>
              </a:rPr>
              <a:t> </a:t>
            </a:r>
            <a:r>
              <a:rPr lang="zh-CN" altLang="en-US" sz="1600">
                <a:latin typeface="Times New Roman" panose="02020603050405020304"/>
                <a:ea typeface="宋体" panose="02010600030101010101" pitchFamily="2" charset="-122"/>
              </a:rPr>
              <a:t>占空比为</a:t>
            </a:r>
            <a:r>
              <a:rPr lang="en-US" altLang="zh-CN" sz="1600">
                <a:latin typeface="Times New Roman" panose="02020603050405020304"/>
                <a:ea typeface="宋体" panose="02010600030101010101" pitchFamily="2" charset="-122"/>
              </a:rPr>
              <a:t>1:4</a:t>
            </a:r>
            <a:r>
              <a:rPr lang="zh-CN" altLang="en-US" sz="1600">
                <a:latin typeface="Times New Roman" panose="02020603050405020304"/>
                <a:ea typeface="宋体" panose="02010600030101010101" pitchFamily="2" charset="-122"/>
              </a:rPr>
              <a:t>的矩形脉冲序列</a:t>
            </a:r>
            <a:endParaRPr lang="zh-CN" altLang="en-US" sz="1600">
              <a:latin typeface="Times New Roman" panose="02020603050405020304"/>
              <a:ea typeface="宋体" panose="02010600030101010101" pitchFamily="2" charset="-122"/>
            </a:endParaRPr>
          </a:p>
        </p:txBody>
      </p:sp>
      <p:pic>
        <p:nvPicPr>
          <p:cNvPr id="4" name="图片 49"/>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3352800" y="3146425"/>
            <a:ext cx="5779770" cy="2238375"/>
          </a:xfrm>
          <a:prstGeom prst="rect">
            <a:avLst/>
          </a:prstGeom>
          <a:noFill/>
        </p:spPr>
      </p:pic>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73494" y="277360"/>
            <a:ext cx="8048203" cy="423545"/>
          </a:xfrm>
        </p:spPr>
        <p:txBody>
          <a:bodyPr/>
          <a:lstStyle/>
          <a:p>
            <a:r>
              <a:rPr sz="2400" spc="100" dirty="0">
                <a:solidFill>
                  <a:srgbClr val="A13F0B"/>
                </a:solidFill>
                <a:latin typeface="华文楷体" panose="02010600040101010101" charset="-122"/>
                <a:ea typeface="华文楷体" panose="02010600040101010101" charset="-122"/>
                <a:sym typeface="+mn-ea"/>
              </a:rPr>
              <a:t>测量和特征提取</a:t>
            </a:r>
            <a:endParaRPr lang="zh-CN" altLang="en-US" sz="2400" spc="100" dirty="0">
              <a:solidFill>
                <a:srgbClr val="A13F0B"/>
              </a:solidFill>
              <a:latin typeface="华文楷体" panose="02010600040101010101" charset="-122"/>
              <a:ea typeface="华文楷体" panose="02010600040101010101" charset="-122"/>
              <a:sym typeface="+mn-ea"/>
            </a:endParaRPr>
          </a:p>
        </p:txBody>
      </p:sp>
      <p:sp>
        <p:nvSpPr>
          <p:cNvPr id="20" name="文本框 19"/>
          <p:cNvSpPr txBox="1"/>
          <p:nvPr/>
        </p:nvSpPr>
        <p:spPr>
          <a:xfrm>
            <a:off x="1173480" y="1240155"/>
            <a:ext cx="4072890" cy="419100"/>
          </a:xfrm>
          <a:prstGeom prst="rect">
            <a:avLst/>
          </a:prstGeom>
          <a:noFill/>
        </p:spPr>
        <p:txBody>
          <a:bodyPr wrap="square" lIns="0" tIns="0" rIns="0" bIns="0" rtlCol="0">
            <a:noAutofit/>
          </a:bodyPr>
          <a:p>
            <a:pPr eaLnBrk="1" hangingPunct="1">
              <a:lnSpc>
                <a:spcPct val="130000"/>
              </a:lnSpc>
            </a:pPr>
            <a:r>
              <a:rPr lang="zh-CN" altLang="en-US" sz="2400" b="1" spc="300" dirty="0">
                <a:solidFill>
                  <a:schemeClr val="accent1"/>
                </a:solidFill>
                <a:latin typeface="+mn-ea"/>
                <a:sym typeface="+mn-ea"/>
              </a:rPr>
              <a:t>脉冲和跃迁指标</a:t>
            </a:r>
            <a:endParaRPr lang="zh-CN" altLang="en-US" sz="2400" b="1" spc="300" dirty="0">
              <a:solidFill>
                <a:schemeClr val="accent1"/>
              </a:solidFill>
              <a:latin typeface="+mn-ea"/>
              <a:sym typeface="+mn-ea"/>
            </a:endParaRPr>
          </a:p>
        </p:txBody>
      </p:sp>
      <p:sp>
        <p:nvSpPr>
          <p:cNvPr id="3" name="文本框 2"/>
          <p:cNvSpPr txBox="1"/>
          <p:nvPr/>
        </p:nvSpPr>
        <p:spPr>
          <a:xfrm>
            <a:off x="1072515" y="2843530"/>
            <a:ext cx="9989820" cy="2154555"/>
          </a:xfrm>
          <a:prstGeom prst="rect">
            <a:avLst/>
          </a:prstGeom>
          <a:noFill/>
        </p:spPr>
        <p:txBody>
          <a:bodyPr wrap="square" rtlCol="0">
            <a:noAutofit/>
          </a:bodyPr>
          <a:p>
            <a:pPr marL="342900" indent="-342900" algn="just" eaLnBrk="1">
              <a:lnSpc>
                <a:spcPct val="130000"/>
              </a:lnSpc>
              <a:spcBef>
                <a:spcPts val="600"/>
              </a:spcBef>
              <a:spcAft>
                <a:spcPts val="600"/>
              </a:spcAft>
              <a:buClr>
                <a:schemeClr val="tx2"/>
              </a:buClr>
              <a:buFont typeface="Wingdings" panose="05000000000000000000" pitchFamily="2" charset="2"/>
              <a:buChar char="n"/>
            </a:pPr>
            <a:r>
              <a:rPr sz="2200" dirty="0">
                <a:latin typeface="+mn-ea"/>
                <a:ea typeface="+mn-ea"/>
              </a:rPr>
              <a:t>生成矩形脉冲波形并计算其占空比。可以将矩形脉冲波形视为一连串的开启和关闭状态。一个脉冲周期涵盖了开启和关闭状态的总时长。脉冲宽度指的是开启状态的持续时间。占空比即为脉冲宽度与脉冲周期的比例。矩形脉冲的占空比量化了一个脉冲周期内脉冲处于开启状态的时间比例。</a:t>
            </a:r>
            <a:endParaRPr sz="2200" dirty="0">
              <a:latin typeface="+mn-ea"/>
              <a:ea typeface="+mn-ea"/>
            </a:endParaRPr>
          </a:p>
        </p:txBody>
      </p:sp>
      <p:sp>
        <p:nvSpPr>
          <p:cNvPr id="5" name="文本框 4"/>
          <p:cNvSpPr txBox="1"/>
          <p:nvPr/>
        </p:nvSpPr>
        <p:spPr>
          <a:xfrm>
            <a:off x="1073150" y="1894205"/>
            <a:ext cx="5022850" cy="573405"/>
          </a:xfrm>
          <a:prstGeom prst="rect">
            <a:avLst/>
          </a:prstGeom>
          <a:noFill/>
        </p:spPr>
        <p:txBody>
          <a:bodyPr wrap="square" rtlCol="0" anchor="t">
            <a:noAutofit/>
          </a:bodyPr>
          <a:p>
            <a:pPr eaLnBrk="1" hangingPunct="1">
              <a:lnSpc>
                <a:spcPct val="130000"/>
              </a:lnSpc>
            </a:pPr>
            <a:r>
              <a:rPr lang="zh-CN" altLang="en-US" sz="2400" b="1" spc="300" dirty="0">
                <a:solidFill>
                  <a:schemeClr val="accent1"/>
                </a:solidFill>
                <a:latin typeface="+mn-ea"/>
                <a:sym typeface="+mn-ea"/>
              </a:rPr>
              <a:t>例：矩形脉冲波形的占空比</a:t>
            </a:r>
            <a:endParaRPr lang="zh-CN" altLang="en-US" sz="2400" b="1" spc="300" dirty="0">
              <a:solidFill>
                <a:schemeClr val="accent1"/>
              </a:solidFill>
              <a:latin typeface="+mn-ea"/>
              <a:sym typeface="+mn-ea"/>
            </a:endParaRPr>
          </a:p>
        </p:txBody>
      </p:sp>
    </p:spTree>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73494" y="277360"/>
            <a:ext cx="8048203" cy="423545"/>
          </a:xfrm>
        </p:spPr>
        <p:txBody>
          <a:bodyPr/>
          <a:lstStyle/>
          <a:p>
            <a:r>
              <a:rPr sz="2400" spc="100" dirty="0">
                <a:solidFill>
                  <a:srgbClr val="A13F0B"/>
                </a:solidFill>
                <a:latin typeface="华文楷体" panose="02010600040101010101" charset="-122"/>
                <a:ea typeface="华文楷体" panose="02010600040101010101" charset="-122"/>
                <a:sym typeface="+mn-ea"/>
              </a:rPr>
              <a:t>测量和特征提取</a:t>
            </a:r>
            <a:endParaRPr lang="zh-CN" altLang="en-US" sz="2400" spc="100" dirty="0">
              <a:solidFill>
                <a:srgbClr val="A13F0B"/>
              </a:solidFill>
              <a:latin typeface="华文楷体" panose="02010600040101010101" charset="-122"/>
              <a:ea typeface="华文楷体" panose="02010600040101010101" charset="-122"/>
              <a:sym typeface="+mn-ea"/>
            </a:endParaRPr>
          </a:p>
        </p:txBody>
      </p:sp>
      <p:grpSp>
        <p:nvGrpSpPr>
          <p:cNvPr id="17" name="组合 16"/>
          <p:cNvGrpSpPr/>
          <p:nvPr/>
        </p:nvGrpSpPr>
        <p:grpSpPr>
          <a:xfrm>
            <a:off x="804545" y="1106170"/>
            <a:ext cx="5716905" cy="2209183"/>
            <a:chOff x="1230" y="2627"/>
            <a:chExt cx="9003" cy="3188"/>
          </a:xfrm>
        </p:grpSpPr>
        <p:sp>
          <p:nvSpPr>
            <p:cNvPr id="20" name="文本框 19"/>
            <p:cNvSpPr txBox="1"/>
            <p:nvPr/>
          </p:nvSpPr>
          <p:spPr>
            <a:xfrm>
              <a:off x="1811" y="2627"/>
              <a:ext cx="8422" cy="937"/>
            </a:xfrm>
            <a:prstGeom prst="rect">
              <a:avLst/>
            </a:prstGeom>
            <a:noFill/>
          </p:spPr>
          <p:txBody>
            <a:bodyPr wrap="square" lIns="0" tIns="0" rIns="0" bIns="0" rtlCol="0">
              <a:noAutofit/>
            </a:bodyPr>
            <a:p>
              <a:pPr eaLnBrk="1" hangingPunct="1">
                <a:lnSpc>
                  <a:spcPct val="130000"/>
                </a:lnSpc>
              </a:pPr>
              <a:r>
                <a:rPr lang="zh-CN" altLang="en-US" sz="2400" b="1" spc="300" dirty="0">
                  <a:solidFill>
                    <a:schemeClr val="accent1"/>
                  </a:solidFill>
                  <a:latin typeface="+mn-ea"/>
                  <a:ea typeface="+mn-ea"/>
                </a:rPr>
                <a:t>例：</a:t>
              </a:r>
              <a:r>
                <a:rPr lang="zh-CN" altLang="en-US" sz="2400" b="1" spc="300" dirty="0">
                  <a:solidFill>
                    <a:schemeClr val="accent1"/>
                  </a:solidFill>
                  <a:latin typeface="+mn-ea"/>
                  <a:sym typeface="+mn-ea"/>
                </a:rPr>
                <a:t>矩形脉冲波形的占空比</a:t>
              </a:r>
              <a:endParaRPr lang="zh-CN" altLang="en-US" sz="2400" b="1" spc="300" dirty="0">
                <a:solidFill>
                  <a:schemeClr val="accent1"/>
                </a:solidFill>
                <a:latin typeface="+mn-ea"/>
                <a:ea typeface="+mn-ea"/>
              </a:endParaRPr>
            </a:p>
          </p:txBody>
        </p:sp>
        <p:sp>
          <p:nvSpPr>
            <p:cNvPr id="21" name="文本框 20"/>
            <p:cNvSpPr txBox="1"/>
            <p:nvPr/>
          </p:nvSpPr>
          <p:spPr>
            <a:xfrm>
              <a:off x="1230" y="3728"/>
              <a:ext cx="7764" cy="2087"/>
            </a:xfrm>
            <a:prstGeom prst="rect">
              <a:avLst/>
            </a:prstGeom>
            <a:noFill/>
          </p:spPr>
          <p:txBody>
            <a:bodyPr wrap="square" lIns="0" tIns="0" rIns="0" bIns="0" rtlCol="0">
              <a:noAutofit/>
            </a:bodyPr>
            <a:p>
              <a:pPr algn="just" eaLnBrk="1" hangingPunct="1">
                <a:lnSpc>
                  <a:spcPct val="130000"/>
                </a:lnSpc>
              </a:pPr>
              <a:r>
                <a:rPr lang="zh-CN" altLang="en-US" sz="1600" spc="300" dirty="0">
                  <a:solidFill>
                    <a:schemeClr val="tx1">
                      <a:lumMod val="85000"/>
                      <a:lumOff val="15000"/>
                    </a:schemeClr>
                  </a:solidFill>
                  <a:latin typeface="+mn-ea"/>
                  <a:ea typeface="+mn-ea"/>
                </a:rPr>
                <a:t>创建一个采样频率为1千兆赫的矩形脉冲。当脉冲处于开启状态（数值为1）时，其持续时间为1微秒。当脉冲处于关闭状态（即数值为0）时，其持续时间为3微秒。</a:t>
              </a:r>
              <a:endParaRPr lang="zh-CN" altLang="en-US" sz="1600" spc="300" dirty="0">
                <a:solidFill>
                  <a:schemeClr val="tx1">
                    <a:lumMod val="85000"/>
                    <a:lumOff val="15000"/>
                  </a:schemeClr>
                </a:solidFill>
                <a:latin typeface="+mn-ea"/>
                <a:ea typeface="+mn-ea"/>
              </a:endParaRPr>
            </a:p>
          </p:txBody>
        </p:sp>
      </p:grpSp>
      <p:sp>
        <p:nvSpPr>
          <p:cNvPr id="7" name="文本框 6"/>
          <p:cNvSpPr txBox="1"/>
          <p:nvPr/>
        </p:nvSpPr>
        <p:spPr>
          <a:xfrm>
            <a:off x="1429385" y="5697855"/>
            <a:ext cx="3572510" cy="273050"/>
          </a:xfrm>
          <a:prstGeom prst="rect">
            <a:avLst/>
          </a:prstGeom>
        </p:spPr>
        <p:txBody>
          <a:bodyPr wrap="square">
            <a:noAutofit/>
          </a:bodyPr>
          <a:p>
            <a:pPr marL="0" indent="228600" algn="ctr" defTabSz="266700">
              <a:lnSpc>
                <a:spcPct val="115000"/>
              </a:lnSpc>
              <a:spcBef>
                <a:spcPct val="0"/>
              </a:spcBef>
              <a:spcAft>
                <a:spcPct val="0"/>
              </a:spcAft>
            </a:pPr>
            <a:r>
              <a:rPr sz="1600">
                <a:latin typeface="宋体" panose="02010600030101010101" pitchFamily="2" charset="-122"/>
                <a:ea typeface="宋体" panose="02010600030101010101" pitchFamily="2" charset="-122"/>
                <a:cs typeface="宋体" panose="02010600030101010101" pitchFamily="2" charset="-122"/>
              </a:rPr>
              <a:t>图</a:t>
            </a:r>
            <a:r>
              <a:rPr lang="en-US" sz="1600">
                <a:latin typeface="宋体" panose="02010600030101010101" pitchFamily="2" charset="-122"/>
                <a:ea typeface="宋体" panose="02010600030101010101" pitchFamily="2" charset="-122"/>
                <a:cs typeface="宋体" panose="02010600030101010101" pitchFamily="2" charset="-122"/>
              </a:rPr>
              <a:t>5</a:t>
            </a:r>
            <a:r>
              <a:rPr sz="1600">
                <a:latin typeface="宋体" panose="02010600030101010101" pitchFamily="2" charset="-122"/>
                <a:ea typeface="宋体" panose="02010600030101010101" pitchFamily="2" charset="-122"/>
                <a:cs typeface="宋体" panose="02010600030101010101" pitchFamily="2" charset="-122"/>
              </a:rPr>
              <a:t> 创建矩形脉冲波形</a:t>
            </a:r>
            <a:endParaRPr sz="1600">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nvSpPr>
        <p:spPr>
          <a:xfrm>
            <a:off x="6793865" y="5697855"/>
            <a:ext cx="4000500" cy="374015"/>
          </a:xfrm>
          <a:prstGeom prst="rect">
            <a:avLst/>
          </a:prstGeom>
        </p:spPr>
        <p:txBody>
          <a:bodyPr wrap="square">
            <a:spAutoFit/>
          </a:bodyPr>
          <a:p>
            <a:pPr marL="0" indent="228600" algn="ctr" defTabSz="266700">
              <a:lnSpc>
                <a:spcPct val="115000"/>
              </a:lnSpc>
              <a:spcBef>
                <a:spcPct val="0"/>
              </a:spcBef>
              <a:spcAft>
                <a:spcPct val="0"/>
              </a:spcAft>
            </a:pPr>
            <a:r>
              <a:rPr lang="zh-CN" altLang="en-US" sz="1600">
                <a:latin typeface="宋体" panose="02010600030101010101" pitchFamily="2" charset="-122"/>
                <a:ea typeface="宋体" panose="02010600030101010101" pitchFamily="2" charset="-122"/>
                <a:cs typeface="宋体" panose="02010600030101010101" pitchFamily="2" charset="-122"/>
              </a:rPr>
              <a:t>图</a:t>
            </a:r>
            <a:r>
              <a:rPr lang="en-US" altLang="zh-CN" sz="1600">
                <a:latin typeface="宋体" panose="02010600030101010101" pitchFamily="2" charset="-122"/>
                <a:ea typeface="宋体" panose="02010600030101010101" pitchFamily="2" charset="-122"/>
                <a:cs typeface="宋体" panose="02010600030101010101" pitchFamily="2" charset="-122"/>
              </a:rPr>
              <a:t>6</a:t>
            </a:r>
            <a:r>
              <a:rPr lang="en-US" altLang="zh-CN" sz="1600">
                <a:latin typeface="宋体" panose="02010600030101010101" pitchFamily="2" charset="-122"/>
                <a:ea typeface="宋体" panose="02010600030101010101" pitchFamily="2" charset="-122"/>
                <a:cs typeface="宋体" panose="02010600030101010101" pitchFamily="2" charset="-122"/>
              </a:rPr>
              <a:t> </a:t>
            </a:r>
            <a:r>
              <a:rPr lang="zh-CN" altLang="en-US" sz="1600">
                <a:latin typeface="宋体" panose="02010600030101010101" pitchFamily="2" charset="-122"/>
                <a:ea typeface="宋体" panose="02010600030101010101" pitchFamily="2" charset="-122"/>
                <a:cs typeface="宋体" panose="02010600030101010101" pitchFamily="2" charset="-122"/>
              </a:rPr>
              <a:t>绘制矩形脉冲波形并计算占空比</a:t>
            </a:r>
            <a:endParaRPr lang="zh-CN" altLang="en-US" sz="160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nvSpPr>
        <p:spPr>
          <a:xfrm>
            <a:off x="6096000" y="1869440"/>
            <a:ext cx="5505450" cy="1418590"/>
          </a:xfrm>
          <a:prstGeom prst="rect">
            <a:avLst/>
          </a:prstGeom>
        </p:spPr>
        <p:txBody>
          <a:bodyPr wrap="square">
            <a:noAutofit/>
          </a:bodyPr>
          <a:p>
            <a:pPr marL="0" algn="just" defTabSz="914400">
              <a:lnSpc>
                <a:spcPct val="130000"/>
              </a:lnSpc>
              <a:buClrTx/>
              <a:buSzTx/>
              <a:buFontTx/>
            </a:pPr>
            <a:r>
              <a:rPr lang="zh-CN" altLang="en-US" sz="1600" spc="300" dirty="0">
                <a:solidFill>
                  <a:schemeClr val="tx1">
                    <a:lumMod val="85000"/>
                    <a:lumOff val="15000"/>
                  </a:schemeClr>
                </a:solidFill>
                <a:latin typeface="+mn-ea"/>
              </a:rPr>
              <a:t>使用相同的采样率和脉冲周期，以循环方式将脉冲开启时间（脉宽）从1微秒更改到3微秒，计算占空比。绘制循环中每步的脉冲波形。占空比随着脉冲宽度的增加从 0.25增加到 0.75。</a:t>
            </a:r>
            <a:endParaRPr lang="zh-CN" altLang="en-US" sz="1600" spc="300" dirty="0">
              <a:solidFill>
                <a:schemeClr val="tx1">
                  <a:lumMod val="85000"/>
                  <a:lumOff val="15000"/>
                </a:schemeClr>
              </a:solidFill>
              <a:latin typeface="+mn-ea"/>
            </a:endParaRPr>
          </a:p>
        </p:txBody>
      </p:sp>
      <p:pic>
        <p:nvPicPr>
          <p:cNvPr id="37" name="图片 3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1174115" y="3429635"/>
            <a:ext cx="4415790" cy="2018030"/>
          </a:xfrm>
          <a:prstGeom prst="rect">
            <a:avLst/>
          </a:prstGeom>
          <a:noFill/>
        </p:spPr>
      </p:pic>
      <p:pic>
        <p:nvPicPr>
          <p:cNvPr id="56" name="图片 5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6638925" y="3401695"/>
            <a:ext cx="4553585" cy="2076450"/>
          </a:xfrm>
          <a:prstGeom prst="rect">
            <a:avLst/>
          </a:prstGeom>
          <a:noFill/>
        </p:spPr>
      </p:pic>
    </p:spTree>
  </p:cSld>
  <p:clrMapOvr>
    <a:masterClrMapping/>
  </p:clrMapOvr>
  <p:transition spd="med">
    <p:pull/>
  </p:transition>
</p:sld>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目3​​">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1211</Words>
  <Application>WPS 演示</Application>
  <PresentationFormat>宽屏</PresentationFormat>
  <Paragraphs>73</Paragraphs>
  <Slides>8</Slides>
  <Notes>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8</vt:i4>
      </vt:variant>
    </vt:vector>
  </HeadingPairs>
  <TitlesOfParts>
    <vt:vector size="20" baseType="lpstr">
      <vt:lpstr>Arial</vt:lpstr>
      <vt:lpstr>宋体</vt:lpstr>
      <vt:lpstr>Wingdings</vt:lpstr>
      <vt:lpstr>Arial Unicode MS</vt:lpstr>
      <vt:lpstr>Calibri</vt:lpstr>
      <vt:lpstr>微软雅黑</vt:lpstr>
      <vt:lpstr>Century Gothic</vt:lpstr>
      <vt:lpstr>华文楷体</vt:lpstr>
      <vt:lpstr>黑体</vt:lpstr>
      <vt:lpstr>Times New Roman</vt:lpstr>
      <vt:lpstr>WPS</vt:lpstr>
      <vt:lpstr>目3​​</vt:lpstr>
      <vt:lpstr>PowerPoint 演示文稿</vt:lpstr>
      <vt:lpstr>3.2 测量和特征提取</vt:lpstr>
      <vt:lpstr>3.2 测量和特征提取</vt:lpstr>
      <vt:lpstr>3.2 测量和特征提取</vt:lpstr>
      <vt:lpstr>3.2 测量和特征提取</vt:lpstr>
      <vt:lpstr>3.2 测量和特征提取</vt:lpstr>
      <vt:lpstr>3.2 测量和特征提取</vt:lpstr>
      <vt:lpstr>3.2 测量和特征提取</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然浮生若梦</dc:creator>
  <cp:lastModifiedBy>觅渡yi</cp:lastModifiedBy>
  <cp:revision>4</cp:revision>
  <dcterms:created xsi:type="dcterms:W3CDTF">2023-08-09T12:44:00Z</dcterms:created>
  <dcterms:modified xsi:type="dcterms:W3CDTF">2024-11-22T12:32:46Z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3B0086CAF875411CACBDA13AB9801EF4_13</vt:lpwstr>
  </property>
  <property fmtid="{D5CDD505-2E9C-101B-9397-08002B2CF9AE}" pid="3" name="KSOProductBuildVer">
    <vt:lpwstr>2052-12.1.0.18912</vt:lpwstr>
  </property>
</Properties>
</file>

<file path=docProps/thumbnail.jpeg>
</file>